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3"/>
  </p:notesMasterIdLst>
  <p:sldIdLst>
    <p:sldId id="256" r:id="rId2"/>
    <p:sldId id="304" r:id="rId3"/>
    <p:sldId id="258" r:id="rId4"/>
    <p:sldId id="259" r:id="rId5"/>
    <p:sldId id="309" r:id="rId6"/>
    <p:sldId id="310" r:id="rId7"/>
    <p:sldId id="311" r:id="rId8"/>
    <p:sldId id="305" r:id="rId9"/>
    <p:sldId id="313" r:id="rId10"/>
    <p:sldId id="324" r:id="rId11"/>
    <p:sldId id="314" r:id="rId12"/>
    <p:sldId id="328" r:id="rId13"/>
    <p:sldId id="334" r:id="rId14"/>
    <p:sldId id="335" r:id="rId15"/>
    <p:sldId id="344" r:id="rId16"/>
    <p:sldId id="346" r:id="rId17"/>
    <p:sldId id="336" r:id="rId18"/>
    <p:sldId id="337" r:id="rId19"/>
    <p:sldId id="306" r:id="rId20"/>
    <p:sldId id="316" r:id="rId21"/>
    <p:sldId id="317" r:id="rId22"/>
    <p:sldId id="318" r:id="rId23"/>
    <p:sldId id="319" r:id="rId24"/>
    <p:sldId id="320" r:id="rId25"/>
    <p:sldId id="322" r:id="rId26"/>
    <p:sldId id="321" r:id="rId27"/>
    <p:sldId id="307" r:id="rId28"/>
    <p:sldId id="347" r:id="rId29"/>
    <p:sldId id="355" r:id="rId30"/>
    <p:sldId id="356" r:id="rId31"/>
    <p:sldId id="357" r:id="rId32"/>
    <p:sldId id="358" r:id="rId33"/>
    <p:sldId id="359" r:id="rId34"/>
    <p:sldId id="308" r:id="rId35"/>
    <p:sldId id="260" r:id="rId36"/>
    <p:sldId id="275" r:id="rId37"/>
    <p:sldId id="339" r:id="rId38"/>
    <p:sldId id="338" r:id="rId39"/>
    <p:sldId id="340" r:id="rId40"/>
    <p:sldId id="341" r:id="rId41"/>
    <p:sldId id="342" r:id="rId42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44"/>
      <p:bold r:id="rId45"/>
      <p:italic r:id="rId46"/>
      <p:boldItalic r:id="rId47"/>
    </p:embeddedFont>
    <p:embeddedFont>
      <p:font typeface="Barlow Semi Condensed Medium" panose="00000606000000000000" pitchFamily="2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Fjalla One" panose="02000506040000020004" pitchFamily="2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4FFB19-A9D3-4761-B398-403CAF921791}">
  <a:tblStyle styleId="{684FFB19-A9D3-4761-B398-403CAF9217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8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68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21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053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245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677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721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874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2" r:id="rId8"/>
    <p:sldLayoutId id="2147483671" r:id="rId9"/>
    <p:sldLayoutId id="2147483672" r:id="rId10"/>
    <p:sldLayoutId id="2147483674" r:id="rId11"/>
    <p:sldLayoutId id="2147483675" r:id="rId12"/>
    <p:sldLayoutId id="2147483676" r:id="rId13"/>
    <p:sldLayoutId id="2147483681" r:id="rId14"/>
    <p:sldLayoutId id="2147483682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948730" y="1733869"/>
            <a:ext cx="3106300" cy="2485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2"/>
                </a:solidFill>
              </a:rPr>
              <a:t>Data Warehouse Project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09FFC6-F1AB-6F34-B200-FD638B9A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Draft </a:t>
            </a:r>
          </a:p>
        </p:txBody>
      </p:sp>
    </p:spTree>
    <p:extLst>
      <p:ext uri="{BB962C8B-B14F-4D97-AF65-F5344CB8AC3E}">
        <p14:creationId xmlns:p14="http://schemas.microsoft.com/office/powerpoint/2010/main" val="43086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C52AB275-D51E-9C8A-3D83-D8E25BE9D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2512" r="-652" b="19282"/>
          <a:stretch/>
        </p:blipFill>
        <p:spPr>
          <a:xfrm>
            <a:off x="26830" y="0"/>
            <a:ext cx="911717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5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DC9B5BF-3F77-BA24-1497-16F69D25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991" y="2437936"/>
            <a:ext cx="4045900" cy="1362600"/>
          </a:xfrm>
        </p:spPr>
        <p:txBody>
          <a:bodyPr/>
          <a:lstStyle/>
          <a:p>
            <a:pPr algn="l"/>
            <a:r>
              <a:rPr lang="en-US" sz="4400" dirty="0"/>
              <a:t>The Business Processes and their granularity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FC0A6F-F1F2-B14A-0B78-A716EB399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6056" y="1609870"/>
            <a:ext cx="3791367" cy="2359965"/>
          </a:xfrm>
        </p:spPr>
        <p:txBody>
          <a:bodyPr/>
          <a:lstStyle/>
          <a:p>
            <a:r>
              <a:rPr lang="en-US" sz="2000" dirty="0"/>
              <a:t>Flights activity for Executives</a:t>
            </a:r>
          </a:p>
          <a:p>
            <a:endParaRPr lang="en-US" sz="2000" dirty="0"/>
          </a:p>
          <a:p>
            <a:r>
              <a:rPr lang="en-US" sz="2000" dirty="0"/>
              <a:t>Marketing department</a:t>
            </a:r>
          </a:p>
          <a:p>
            <a:endParaRPr lang="en-US" sz="2000" dirty="0"/>
          </a:p>
          <a:p>
            <a:r>
              <a:rPr lang="en-US" sz="2000" dirty="0"/>
              <a:t>Finance department</a:t>
            </a:r>
          </a:p>
          <a:p>
            <a:endParaRPr lang="en-US" sz="2000" dirty="0"/>
          </a:p>
          <a:p>
            <a:r>
              <a:rPr lang="en-US" sz="2000" dirty="0"/>
              <a:t>Customer care</a:t>
            </a:r>
          </a:p>
        </p:txBody>
      </p:sp>
    </p:spTree>
    <p:extLst>
      <p:ext uri="{BB962C8B-B14F-4D97-AF65-F5344CB8AC3E}">
        <p14:creationId xmlns:p14="http://schemas.microsoft.com/office/powerpoint/2010/main" val="159935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7D164-3BD4-0B4D-EF69-82F6339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65" y="-378756"/>
            <a:ext cx="3566469" cy="1597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4C0BC-C256-8DA8-CA17-6F618DD7EE92}"/>
              </a:ext>
            </a:extLst>
          </p:cNvPr>
          <p:cNvSpPr txBox="1"/>
          <p:nvPr/>
        </p:nvSpPr>
        <p:spPr>
          <a:xfrm>
            <a:off x="1066801" y="1108455"/>
            <a:ext cx="4572000" cy="1234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Passengers Dimension.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Flights Dimension.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 Dimension.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 Upgrade Dimension.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Channels Dimension.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0A8B8-4646-1E0E-3D1C-8A3D9D055C72}"/>
              </a:ext>
            </a:extLst>
          </p:cNvPr>
          <p:cNvSpPr txBox="1"/>
          <p:nvPr/>
        </p:nvSpPr>
        <p:spPr>
          <a:xfrm>
            <a:off x="3335460" y="2230751"/>
            <a:ext cx="4572000" cy="1234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Fare Basis Dimension.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Hotels Dimension.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Interactions Dimension.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Staff Dimension.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Airports Dimension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0999B-2019-3970-1F31-934B584E666B}"/>
              </a:ext>
            </a:extLst>
          </p:cNvPr>
          <p:cNvSpPr txBox="1"/>
          <p:nvPr/>
        </p:nvSpPr>
        <p:spPr>
          <a:xfrm>
            <a:off x="5542157" y="3339573"/>
            <a:ext cx="4572000" cy="1004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Aircrafts Dimension.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Payment methods Dimension.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Redeem Dimension.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Frequent Flyers Dimension</a:t>
            </a:r>
          </a:p>
        </p:txBody>
      </p:sp>
    </p:spTree>
    <p:extLst>
      <p:ext uri="{BB962C8B-B14F-4D97-AF65-F5344CB8AC3E}">
        <p14:creationId xmlns:p14="http://schemas.microsoft.com/office/powerpoint/2010/main" val="204060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10A8B8-4646-1E0E-3D1C-8A3D9D055C72}"/>
              </a:ext>
            </a:extLst>
          </p:cNvPr>
          <p:cNvSpPr txBox="1"/>
          <p:nvPr/>
        </p:nvSpPr>
        <p:spPr>
          <a:xfrm>
            <a:off x="1331084" y="1791248"/>
            <a:ext cx="4572000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Flights Activity Fact.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 Care Fact.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Frequent Flyer Fact.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EE00B-3137-C78F-D380-C3C19A0D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084" y="-30974"/>
            <a:ext cx="1731414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6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1E434F-C468-EBDA-567F-8E6D1CAC91D3}"/>
              </a:ext>
            </a:extLst>
          </p:cNvPr>
          <p:cNvSpPr txBox="1"/>
          <p:nvPr/>
        </p:nvSpPr>
        <p:spPr>
          <a:xfrm>
            <a:off x="3349084" y="407391"/>
            <a:ext cx="2620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dk2"/>
                </a:solidFill>
                <a:latin typeface="Fjalla One"/>
                <a:sym typeface="Fjalla One"/>
              </a:rPr>
              <a:t>Requirements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97125-8B3B-8CD3-7CC2-70F34C89CBA3}"/>
              </a:ext>
            </a:extLst>
          </p:cNvPr>
          <p:cNvSpPr txBox="1"/>
          <p:nvPr/>
        </p:nvSpPr>
        <p:spPr>
          <a:xfrm>
            <a:off x="1397620" y="1408243"/>
            <a:ext cx="4572000" cy="3078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Ensuring a good ongoing business (Flight Activity).</a:t>
            </a:r>
            <a:b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Analyzing which flight type frequent flyers take.</a:t>
            </a:r>
            <a:b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Fare basis they pay?</a:t>
            </a:r>
            <a:b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often they upgrade their ticket classes?</a:t>
            </a:r>
            <a:b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they earn and redeem their earned miles?</a:t>
            </a:r>
            <a:b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Tracking the delay of each aircraft's departure in a level of time</a:t>
            </a:r>
            <a:b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31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1E434F-C468-EBDA-567F-8E6D1CAC91D3}"/>
              </a:ext>
            </a:extLst>
          </p:cNvPr>
          <p:cNvSpPr txBox="1"/>
          <p:nvPr/>
        </p:nvSpPr>
        <p:spPr>
          <a:xfrm>
            <a:off x="3349084" y="407391"/>
            <a:ext cx="2620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dk2"/>
                </a:solidFill>
                <a:latin typeface="Fjalla One"/>
                <a:sym typeface="Fjalla One"/>
              </a:rPr>
              <a:t>Requirements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97125-8B3B-8CD3-7CC2-70F34C89CBA3}"/>
              </a:ext>
            </a:extLst>
          </p:cNvPr>
          <p:cNvSpPr txBox="1"/>
          <p:nvPr/>
        </p:nvSpPr>
        <p:spPr>
          <a:xfrm>
            <a:off x="1111405" y="1319033"/>
            <a:ext cx="6921190" cy="3078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</a:t>
            </a:r>
            <a:r>
              <a:rPr lang="ar-EG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long their overnight stay and in which hotel they stayed in?</a:t>
            </a: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The proportion of each membership status (Silver / Gold / Platinum).</a:t>
            </a: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 Analyzing the company profits and which channel contributes more .</a:t>
            </a: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10. Analyzing the customers interactions, its handling and the problem severity of their complaints.</a:t>
            </a: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11. Analyzing Feedback rates.</a:t>
            </a: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12. Tracking which staff member handled the customer's interaction, The flight and seats of the passenger.</a:t>
            </a:r>
          </a:p>
        </p:txBody>
      </p:sp>
    </p:spTree>
    <p:extLst>
      <p:ext uri="{BB962C8B-B14F-4D97-AF65-F5344CB8AC3E}">
        <p14:creationId xmlns:p14="http://schemas.microsoft.com/office/powerpoint/2010/main" val="328263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09FFC6-F1AB-6F34-B200-FD638B9A1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109" y="1784304"/>
            <a:ext cx="5084882" cy="1902000"/>
          </a:xfrm>
        </p:spPr>
        <p:txBody>
          <a:bodyPr/>
          <a:lstStyle/>
          <a:p>
            <a:r>
              <a:rPr lang="en-US" dirty="0"/>
              <a:t> Final Logical Model </a:t>
            </a:r>
          </a:p>
        </p:txBody>
      </p:sp>
    </p:spTree>
    <p:extLst>
      <p:ext uri="{BB962C8B-B14F-4D97-AF65-F5344CB8AC3E}">
        <p14:creationId xmlns:p14="http://schemas.microsoft.com/office/powerpoint/2010/main" val="354973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parallel, diagram&#10;&#10;Description automatically generated">
            <a:extLst>
              <a:ext uri="{FF2B5EF4-FFF2-40B4-BE49-F238E27FC236}">
                <a16:creationId xmlns:a16="http://schemas.microsoft.com/office/drawing/2014/main" id="{6F0F00C3-53FC-D585-DB67-BB7180F6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47" y="0"/>
            <a:ext cx="3968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0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463249" y="2571750"/>
            <a:ext cx="398470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Physical Data Model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26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6D77F771-AE4A-F249-C0EC-F309FE8D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308" y="1007793"/>
            <a:ext cx="51435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F73713-C519-FE64-1AF7-2B39D06C5E94}"/>
              </a:ext>
            </a:extLst>
          </p:cNvPr>
          <p:cNvGrpSpPr/>
          <p:nvPr/>
        </p:nvGrpSpPr>
        <p:grpSpPr>
          <a:xfrm>
            <a:off x="1051316" y="447193"/>
            <a:ext cx="635100" cy="734640"/>
            <a:chOff x="731647" y="573573"/>
            <a:chExt cx="635100" cy="734640"/>
          </a:xfrm>
        </p:grpSpPr>
        <p:grpSp>
          <p:nvGrpSpPr>
            <p:cNvPr id="10" name="Google Shape;2107;p37">
              <a:extLst>
                <a:ext uri="{FF2B5EF4-FFF2-40B4-BE49-F238E27FC236}">
                  <a16:creationId xmlns:a16="http://schemas.microsoft.com/office/drawing/2014/main" id="{5CD956A8-F937-7BEC-5DB8-AD4B6769DB2F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15" name="Google Shape;2108;p37">
                <a:extLst>
                  <a:ext uri="{FF2B5EF4-FFF2-40B4-BE49-F238E27FC236}">
                    <a16:creationId xmlns:a16="http://schemas.microsoft.com/office/drawing/2014/main" id="{B12CBE79-9683-5C32-79A5-3C660BABE421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109;p37">
                <a:extLst>
                  <a:ext uri="{FF2B5EF4-FFF2-40B4-BE49-F238E27FC236}">
                    <a16:creationId xmlns:a16="http://schemas.microsoft.com/office/drawing/2014/main" id="{E0C817D5-AD3D-213B-0701-536CE3046ECA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110;p37">
              <a:extLst>
                <a:ext uri="{FF2B5EF4-FFF2-40B4-BE49-F238E27FC236}">
                  <a16:creationId xmlns:a16="http://schemas.microsoft.com/office/drawing/2014/main" id="{6DE5DFA8-036E-81D3-5DEB-53C6050F1156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12" name="Google Shape;2111;p37">
                <a:extLst>
                  <a:ext uri="{FF2B5EF4-FFF2-40B4-BE49-F238E27FC236}">
                    <a16:creationId xmlns:a16="http://schemas.microsoft.com/office/drawing/2014/main" id="{67B71450-6290-83F4-4192-A0B4F8D0F93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3" name="Google Shape;2112;p37">
                <a:extLst>
                  <a:ext uri="{FF2B5EF4-FFF2-40B4-BE49-F238E27FC236}">
                    <a16:creationId xmlns:a16="http://schemas.microsoft.com/office/drawing/2014/main" id="{BE20409F-578B-2F1F-7A67-2D8074DCA413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4" name="Google Shape;2113;p37">
                <a:extLst>
                  <a:ext uri="{FF2B5EF4-FFF2-40B4-BE49-F238E27FC236}">
                    <a16:creationId xmlns:a16="http://schemas.microsoft.com/office/drawing/2014/main" id="{A308D105-5C27-D1F3-E9FC-CF2CBECB813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4F5650-2362-68ED-2FED-D97EF1A00C96}"/>
              </a:ext>
            </a:extLst>
          </p:cNvPr>
          <p:cNvGrpSpPr/>
          <p:nvPr/>
        </p:nvGrpSpPr>
        <p:grpSpPr>
          <a:xfrm>
            <a:off x="1051316" y="1255584"/>
            <a:ext cx="635100" cy="733491"/>
            <a:chOff x="731647" y="1650460"/>
            <a:chExt cx="635100" cy="733491"/>
          </a:xfrm>
        </p:grpSpPr>
        <p:grpSp>
          <p:nvGrpSpPr>
            <p:cNvPr id="18" name="Google Shape;2115;p37">
              <a:extLst>
                <a:ext uri="{FF2B5EF4-FFF2-40B4-BE49-F238E27FC236}">
                  <a16:creationId xmlns:a16="http://schemas.microsoft.com/office/drawing/2014/main" id="{A57952CF-9A81-0231-FF54-23B436600482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3" name="Google Shape;2116;p37">
                <a:extLst>
                  <a:ext uri="{FF2B5EF4-FFF2-40B4-BE49-F238E27FC236}">
                    <a16:creationId xmlns:a16="http://schemas.microsoft.com/office/drawing/2014/main" id="{C3AF2AC6-CDD7-8548-42CA-34700F6E38E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117;p37">
                <a:extLst>
                  <a:ext uri="{FF2B5EF4-FFF2-40B4-BE49-F238E27FC236}">
                    <a16:creationId xmlns:a16="http://schemas.microsoft.com/office/drawing/2014/main" id="{7280FE2B-D4A5-2B33-7F26-D4FE11505F23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2118;p37">
              <a:extLst>
                <a:ext uri="{FF2B5EF4-FFF2-40B4-BE49-F238E27FC236}">
                  <a16:creationId xmlns:a16="http://schemas.microsoft.com/office/drawing/2014/main" id="{E8A6E572-59DE-9696-42EB-B9152C52B55C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0" name="Google Shape;2119;p37">
                <a:extLst>
                  <a:ext uri="{FF2B5EF4-FFF2-40B4-BE49-F238E27FC236}">
                    <a16:creationId xmlns:a16="http://schemas.microsoft.com/office/drawing/2014/main" id="{B879352E-2854-1432-1E9A-096A2893C21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" name="Google Shape;2120;p37">
                <a:extLst>
                  <a:ext uri="{FF2B5EF4-FFF2-40B4-BE49-F238E27FC236}">
                    <a16:creationId xmlns:a16="http://schemas.microsoft.com/office/drawing/2014/main" id="{D10EFCFD-C171-9118-5B1C-727EAB12A9E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2" name="Google Shape;2121;p37">
                <a:extLst>
                  <a:ext uri="{FF2B5EF4-FFF2-40B4-BE49-F238E27FC236}">
                    <a16:creationId xmlns:a16="http://schemas.microsoft.com/office/drawing/2014/main" id="{C2C132EE-8D1D-DA22-74FE-CEF84A3A330E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886A7A-3ADA-4AC3-D9EF-2203C683B0C0}"/>
              </a:ext>
            </a:extLst>
          </p:cNvPr>
          <p:cNvGrpSpPr/>
          <p:nvPr/>
        </p:nvGrpSpPr>
        <p:grpSpPr>
          <a:xfrm>
            <a:off x="1051316" y="2062826"/>
            <a:ext cx="635100" cy="734983"/>
            <a:chOff x="758802" y="2563668"/>
            <a:chExt cx="635100" cy="734983"/>
          </a:xfrm>
        </p:grpSpPr>
        <p:grpSp>
          <p:nvGrpSpPr>
            <p:cNvPr id="26" name="Google Shape;2123;p37">
              <a:extLst>
                <a:ext uri="{FF2B5EF4-FFF2-40B4-BE49-F238E27FC236}">
                  <a16:creationId xmlns:a16="http://schemas.microsoft.com/office/drawing/2014/main" id="{E9227358-B952-72FD-2316-8D7C5A87B66E}"/>
                </a:ext>
              </a:extLst>
            </p:cNvPr>
            <p:cNvGrpSpPr/>
            <p:nvPr/>
          </p:nvGrpSpPr>
          <p:grpSpPr>
            <a:xfrm>
              <a:off x="758802" y="2563668"/>
              <a:ext cx="635100" cy="635100"/>
              <a:chOff x="917231" y="2905502"/>
              <a:chExt cx="635100" cy="635100"/>
            </a:xfrm>
          </p:grpSpPr>
          <p:sp>
            <p:nvSpPr>
              <p:cNvPr id="31" name="Google Shape;2124;p37">
                <a:extLst>
                  <a:ext uri="{FF2B5EF4-FFF2-40B4-BE49-F238E27FC236}">
                    <a16:creationId xmlns:a16="http://schemas.microsoft.com/office/drawing/2014/main" id="{7F238047-951A-2F77-FFF6-B4745BD40893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125;p37">
                <a:extLst>
                  <a:ext uri="{FF2B5EF4-FFF2-40B4-BE49-F238E27FC236}">
                    <a16:creationId xmlns:a16="http://schemas.microsoft.com/office/drawing/2014/main" id="{5BF3452D-D64E-C05D-CE78-9D3F235830EE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126;p37">
              <a:extLst>
                <a:ext uri="{FF2B5EF4-FFF2-40B4-BE49-F238E27FC236}">
                  <a16:creationId xmlns:a16="http://schemas.microsoft.com/office/drawing/2014/main" id="{17DA38D0-D301-275B-132A-14A065CC8118}"/>
                </a:ext>
              </a:extLst>
            </p:cNvPr>
            <p:cNvGrpSpPr/>
            <p:nvPr/>
          </p:nvGrpSpPr>
          <p:grpSpPr>
            <a:xfrm>
              <a:off x="988834" y="3271651"/>
              <a:ext cx="175013" cy="27000"/>
              <a:chOff x="5662375" y="212375"/>
              <a:chExt cx="175013" cy="27000"/>
            </a:xfrm>
          </p:grpSpPr>
          <p:sp>
            <p:nvSpPr>
              <p:cNvPr id="28" name="Google Shape;2127;p37">
                <a:extLst>
                  <a:ext uri="{FF2B5EF4-FFF2-40B4-BE49-F238E27FC236}">
                    <a16:creationId xmlns:a16="http://schemas.microsoft.com/office/drawing/2014/main" id="{6737AB40-9616-D01A-9E01-3D0B989897E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" name="Google Shape;2128;p37">
                <a:extLst>
                  <a:ext uri="{FF2B5EF4-FFF2-40B4-BE49-F238E27FC236}">
                    <a16:creationId xmlns:a16="http://schemas.microsoft.com/office/drawing/2014/main" id="{1D9D7666-AA17-5F0E-B024-7A4014C49DD2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" name="Google Shape;2129;p37">
                <a:extLst>
                  <a:ext uri="{FF2B5EF4-FFF2-40B4-BE49-F238E27FC236}">
                    <a16:creationId xmlns:a16="http://schemas.microsoft.com/office/drawing/2014/main" id="{2CECBE4B-450D-DFDE-2200-868816D1E347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3" name="Google Shape;2131;p37">
            <a:extLst>
              <a:ext uri="{FF2B5EF4-FFF2-40B4-BE49-F238E27FC236}">
                <a16:creationId xmlns:a16="http://schemas.microsoft.com/office/drawing/2014/main" id="{342FCCA4-8DDA-2D83-93AB-8E1EF1958F86}"/>
              </a:ext>
            </a:extLst>
          </p:cNvPr>
          <p:cNvGrpSpPr/>
          <p:nvPr/>
        </p:nvGrpSpPr>
        <p:grpSpPr>
          <a:xfrm>
            <a:off x="1051316" y="3680295"/>
            <a:ext cx="635100" cy="635100"/>
            <a:chOff x="917231" y="3983097"/>
            <a:chExt cx="635100" cy="635100"/>
          </a:xfrm>
        </p:grpSpPr>
        <p:sp>
          <p:nvSpPr>
            <p:cNvPr id="34" name="Google Shape;2132;p37">
              <a:extLst>
                <a:ext uri="{FF2B5EF4-FFF2-40B4-BE49-F238E27FC236}">
                  <a16:creationId xmlns:a16="http://schemas.microsoft.com/office/drawing/2014/main" id="{0660EC4F-1E22-B3E3-EED3-5FB19A3FCDFB}"/>
                </a:ext>
              </a:extLst>
            </p:cNvPr>
            <p:cNvSpPr/>
            <p:nvPr/>
          </p:nvSpPr>
          <p:spPr>
            <a:xfrm>
              <a:off x="917231" y="3983097"/>
              <a:ext cx="635100" cy="635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33;p37">
              <a:extLst>
                <a:ext uri="{FF2B5EF4-FFF2-40B4-BE49-F238E27FC236}">
                  <a16:creationId xmlns:a16="http://schemas.microsoft.com/office/drawing/2014/main" id="{871DB5F4-516C-DA3E-DA17-E6995FBB2681}"/>
                </a:ext>
              </a:extLst>
            </p:cNvPr>
            <p:cNvSpPr/>
            <p:nvPr/>
          </p:nvSpPr>
          <p:spPr>
            <a:xfrm>
              <a:off x="1001931" y="4067797"/>
              <a:ext cx="465600" cy="46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147;p37">
            <a:extLst>
              <a:ext uri="{FF2B5EF4-FFF2-40B4-BE49-F238E27FC236}">
                <a16:creationId xmlns:a16="http://schemas.microsoft.com/office/drawing/2014/main" id="{DE36486E-AC0D-9E41-E94B-C6297C64A5AC}"/>
              </a:ext>
            </a:extLst>
          </p:cNvPr>
          <p:cNvSpPr txBox="1">
            <a:spLocks/>
          </p:cNvSpPr>
          <p:nvPr/>
        </p:nvSpPr>
        <p:spPr>
          <a:xfrm>
            <a:off x="1133485" y="59599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solidFill>
                  <a:schemeClr val="lt1"/>
                </a:solidFill>
                <a:latin typeface="Fjalla One"/>
              </a:rPr>
              <a:t>01</a:t>
            </a:r>
          </a:p>
        </p:txBody>
      </p:sp>
      <p:sp>
        <p:nvSpPr>
          <p:cNvPr id="37" name="Google Shape;2148;p37">
            <a:extLst>
              <a:ext uri="{FF2B5EF4-FFF2-40B4-BE49-F238E27FC236}">
                <a16:creationId xmlns:a16="http://schemas.microsoft.com/office/drawing/2014/main" id="{C067607E-25BB-5A00-9B31-6968B7D244B6}"/>
              </a:ext>
            </a:extLst>
          </p:cNvPr>
          <p:cNvSpPr txBox="1">
            <a:spLocks/>
          </p:cNvSpPr>
          <p:nvPr/>
        </p:nvSpPr>
        <p:spPr>
          <a:xfrm>
            <a:off x="1153754" y="141940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solidFill>
                  <a:schemeClr val="lt1"/>
                </a:solidFill>
                <a:latin typeface="Fjalla One"/>
              </a:rPr>
              <a:t>02</a:t>
            </a:r>
          </a:p>
        </p:txBody>
      </p:sp>
      <p:sp>
        <p:nvSpPr>
          <p:cNvPr id="38" name="Google Shape;2149;p37">
            <a:extLst>
              <a:ext uri="{FF2B5EF4-FFF2-40B4-BE49-F238E27FC236}">
                <a16:creationId xmlns:a16="http://schemas.microsoft.com/office/drawing/2014/main" id="{A7B5DF42-0896-9D4B-55AC-1C23D4CBB278}"/>
              </a:ext>
            </a:extLst>
          </p:cNvPr>
          <p:cNvSpPr txBox="1">
            <a:spLocks/>
          </p:cNvSpPr>
          <p:nvPr/>
        </p:nvSpPr>
        <p:spPr>
          <a:xfrm>
            <a:off x="1140216" y="222238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solidFill>
                  <a:schemeClr val="lt1"/>
                </a:solidFill>
                <a:latin typeface="Fjalla One"/>
              </a:rPr>
              <a:t>03</a:t>
            </a:r>
          </a:p>
        </p:txBody>
      </p:sp>
      <p:sp>
        <p:nvSpPr>
          <p:cNvPr id="39" name="Google Shape;2150;p37">
            <a:extLst>
              <a:ext uri="{FF2B5EF4-FFF2-40B4-BE49-F238E27FC236}">
                <a16:creationId xmlns:a16="http://schemas.microsoft.com/office/drawing/2014/main" id="{9864F318-D539-AF51-2121-F655CA844A70}"/>
              </a:ext>
            </a:extLst>
          </p:cNvPr>
          <p:cNvSpPr txBox="1">
            <a:spLocks/>
          </p:cNvSpPr>
          <p:nvPr/>
        </p:nvSpPr>
        <p:spPr>
          <a:xfrm>
            <a:off x="1133485" y="383297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solidFill>
                  <a:schemeClr val="lt1"/>
                </a:solidFill>
                <a:latin typeface="Fjalla One"/>
                <a:sym typeface="Fjalla One"/>
              </a:rPr>
              <a:t>05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72B8B9-19EE-27AC-4C27-804FC267D0AF}"/>
              </a:ext>
            </a:extLst>
          </p:cNvPr>
          <p:cNvGrpSpPr/>
          <p:nvPr/>
        </p:nvGrpSpPr>
        <p:grpSpPr>
          <a:xfrm>
            <a:off x="1051316" y="2871560"/>
            <a:ext cx="635100" cy="734984"/>
            <a:chOff x="802953" y="3382375"/>
            <a:chExt cx="635100" cy="734984"/>
          </a:xfrm>
        </p:grpSpPr>
        <p:grpSp>
          <p:nvGrpSpPr>
            <p:cNvPr id="41" name="Google Shape;2122;p37">
              <a:extLst>
                <a:ext uri="{FF2B5EF4-FFF2-40B4-BE49-F238E27FC236}">
                  <a16:creationId xmlns:a16="http://schemas.microsoft.com/office/drawing/2014/main" id="{C6606D53-D9DF-8201-5014-5F10DE77CA0A}"/>
                </a:ext>
              </a:extLst>
            </p:cNvPr>
            <p:cNvGrpSpPr/>
            <p:nvPr/>
          </p:nvGrpSpPr>
          <p:grpSpPr>
            <a:xfrm>
              <a:off x="802953" y="3382375"/>
              <a:ext cx="635100" cy="734984"/>
              <a:chOff x="731647" y="2728277"/>
              <a:chExt cx="635100" cy="734984"/>
            </a:xfrm>
          </p:grpSpPr>
          <p:grpSp>
            <p:nvGrpSpPr>
              <p:cNvPr id="43" name="Google Shape;2123;p37">
                <a:extLst>
                  <a:ext uri="{FF2B5EF4-FFF2-40B4-BE49-F238E27FC236}">
                    <a16:creationId xmlns:a16="http://schemas.microsoft.com/office/drawing/2014/main" id="{295378E3-1240-FDBA-2A71-C1A62C64AC29}"/>
                  </a:ext>
                </a:extLst>
              </p:cNvPr>
              <p:cNvGrpSpPr/>
              <p:nvPr/>
            </p:nvGrpSpPr>
            <p:grpSpPr>
              <a:xfrm>
                <a:off x="731647" y="2728277"/>
                <a:ext cx="635100" cy="635100"/>
                <a:chOff x="917231" y="2905502"/>
                <a:chExt cx="635100" cy="635100"/>
              </a:xfrm>
            </p:grpSpPr>
            <p:sp>
              <p:nvSpPr>
                <p:cNvPr id="48" name="Google Shape;2124;p37">
                  <a:extLst>
                    <a:ext uri="{FF2B5EF4-FFF2-40B4-BE49-F238E27FC236}">
                      <a16:creationId xmlns:a16="http://schemas.microsoft.com/office/drawing/2014/main" id="{075D8FDE-1FA8-C1CC-A5FB-3A5F1CCF82E7}"/>
                    </a:ext>
                  </a:extLst>
                </p:cNvPr>
                <p:cNvSpPr/>
                <p:nvPr/>
              </p:nvSpPr>
              <p:spPr>
                <a:xfrm>
                  <a:off x="917231" y="2905502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125;p37">
                  <a:extLst>
                    <a:ext uri="{FF2B5EF4-FFF2-40B4-BE49-F238E27FC236}">
                      <a16:creationId xmlns:a16="http://schemas.microsoft.com/office/drawing/2014/main" id="{6FC668DC-3AA3-382B-047B-752D144FE0A9}"/>
                    </a:ext>
                  </a:extLst>
                </p:cNvPr>
                <p:cNvSpPr/>
                <p:nvPr/>
              </p:nvSpPr>
              <p:spPr>
                <a:xfrm>
                  <a:off x="1001931" y="2990252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2126;p37">
                <a:extLst>
                  <a:ext uri="{FF2B5EF4-FFF2-40B4-BE49-F238E27FC236}">
                    <a16:creationId xmlns:a16="http://schemas.microsoft.com/office/drawing/2014/main" id="{43B10DE6-B39B-E04F-B068-CE07E8D8C789}"/>
                  </a:ext>
                </a:extLst>
              </p:cNvPr>
              <p:cNvGrpSpPr/>
              <p:nvPr/>
            </p:nvGrpSpPr>
            <p:grpSpPr>
              <a:xfrm>
                <a:off x="961679" y="3436260"/>
                <a:ext cx="175013" cy="27000"/>
                <a:chOff x="5662375" y="212375"/>
                <a:chExt cx="175013" cy="27000"/>
              </a:xfrm>
            </p:grpSpPr>
            <p:sp>
              <p:nvSpPr>
                <p:cNvPr id="45" name="Google Shape;2127;p37">
                  <a:extLst>
                    <a:ext uri="{FF2B5EF4-FFF2-40B4-BE49-F238E27FC236}">
                      <a16:creationId xmlns:a16="http://schemas.microsoft.com/office/drawing/2014/main" id="{5D292C38-A1CB-697C-5805-88E863B0ADD6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46" name="Google Shape;2128;p37">
                  <a:extLst>
                    <a:ext uri="{FF2B5EF4-FFF2-40B4-BE49-F238E27FC236}">
                      <a16:creationId xmlns:a16="http://schemas.microsoft.com/office/drawing/2014/main" id="{D6C94692-5B8F-64CE-EA8A-288D9A8C1FCD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47" name="Google Shape;2129;p37">
                  <a:extLst>
                    <a:ext uri="{FF2B5EF4-FFF2-40B4-BE49-F238E27FC236}">
                      <a16:creationId xmlns:a16="http://schemas.microsoft.com/office/drawing/2014/main" id="{680D2941-99E9-7038-1AE8-15CAE4324F45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2" name="Google Shape;2149;p37">
              <a:extLst>
                <a:ext uri="{FF2B5EF4-FFF2-40B4-BE49-F238E27FC236}">
                  <a16:creationId xmlns:a16="http://schemas.microsoft.com/office/drawing/2014/main" id="{5F0502FA-485B-8B7E-9414-3E89BC78E742}"/>
                </a:ext>
              </a:extLst>
            </p:cNvPr>
            <p:cNvSpPr txBox="1">
              <a:spLocks/>
            </p:cNvSpPr>
            <p:nvPr/>
          </p:nvSpPr>
          <p:spPr>
            <a:xfrm>
              <a:off x="885122" y="3534458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en" dirty="0"/>
                <a:t>04</a:t>
              </a:r>
            </a:p>
          </p:txBody>
        </p:sp>
      </p:grpSp>
      <p:sp>
        <p:nvSpPr>
          <p:cNvPr id="50" name="Google Shape;2138;p37">
            <a:extLst>
              <a:ext uri="{FF2B5EF4-FFF2-40B4-BE49-F238E27FC236}">
                <a16:creationId xmlns:a16="http://schemas.microsoft.com/office/drawing/2014/main" id="{6D51B56D-F251-B2FB-2AA2-C0444438BB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7584" y="147880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Teammates</a:t>
            </a:r>
            <a:endParaRPr dirty="0"/>
          </a:p>
        </p:txBody>
      </p:sp>
      <p:sp>
        <p:nvSpPr>
          <p:cNvPr id="51" name="Google Shape;2140;p37">
            <a:extLst>
              <a:ext uri="{FF2B5EF4-FFF2-40B4-BE49-F238E27FC236}">
                <a16:creationId xmlns:a16="http://schemas.microsoft.com/office/drawing/2014/main" id="{6C02BDF7-F9BE-2DA8-8F08-9E4FA27DBAA1}"/>
              </a:ext>
            </a:extLst>
          </p:cNvPr>
          <p:cNvSpPr txBox="1">
            <a:spLocks/>
          </p:cNvSpPr>
          <p:nvPr/>
        </p:nvSpPr>
        <p:spPr>
          <a:xfrm>
            <a:off x="1884880" y="469405"/>
            <a:ext cx="3240471" cy="63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5000"/>
              </a:lnSpc>
              <a:buClr>
                <a:srgbClr val="000000"/>
              </a:buClr>
              <a:buFont typeface="Arial"/>
            </a:pPr>
            <a:r>
              <a:rPr lang="en-US" sz="1800" dirty="0" err="1">
                <a:solidFill>
                  <a:schemeClr val="accent1"/>
                </a:solidFill>
                <a:latin typeface="Calibri" panose="020F0502020204030204" pitchFamily="34" charset="0"/>
                <a:cs typeface="Arial"/>
                <a:sym typeface="Arial"/>
              </a:rPr>
              <a:t>Mohab</a:t>
            </a:r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cs typeface="Arial"/>
                <a:sym typeface="Arial"/>
              </a:rPr>
              <a:t> El-</a:t>
            </a:r>
            <a:r>
              <a:rPr lang="en-US" sz="1800" dirty="0" err="1">
                <a:solidFill>
                  <a:schemeClr val="accent1"/>
                </a:solidFill>
                <a:latin typeface="Calibri" panose="020F0502020204030204" pitchFamily="34" charset="0"/>
                <a:cs typeface="Arial"/>
                <a:sym typeface="Arial"/>
              </a:rPr>
              <a:t>Segini</a:t>
            </a:r>
            <a:endParaRPr lang="en-US" sz="1800" dirty="0">
              <a:solidFill>
                <a:schemeClr val="accent1"/>
              </a:solidFill>
              <a:latin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52" name="Google Shape;2141;p37">
            <a:extLst>
              <a:ext uri="{FF2B5EF4-FFF2-40B4-BE49-F238E27FC236}">
                <a16:creationId xmlns:a16="http://schemas.microsoft.com/office/drawing/2014/main" id="{43A5FD74-C808-4679-C70B-EA84AE993CDD}"/>
              </a:ext>
            </a:extLst>
          </p:cNvPr>
          <p:cNvSpPr txBox="1">
            <a:spLocks/>
          </p:cNvSpPr>
          <p:nvPr/>
        </p:nvSpPr>
        <p:spPr>
          <a:xfrm>
            <a:off x="1897749" y="1340321"/>
            <a:ext cx="2914867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1800" dirty="0" err="1">
                <a:solidFill>
                  <a:schemeClr val="accent1"/>
                </a:solidFill>
                <a:latin typeface="Calibri" panose="020F0502020204030204" pitchFamily="34" charset="0"/>
              </a:rPr>
              <a:t>AMr</a:t>
            </a:r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Calibri" panose="020F0502020204030204" pitchFamily="34" charset="0"/>
              </a:rPr>
              <a:t>Ellakany</a:t>
            </a:r>
            <a:endParaRPr lang="en-US" sz="18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Google Shape;2143;p37">
            <a:extLst>
              <a:ext uri="{FF2B5EF4-FFF2-40B4-BE49-F238E27FC236}">
                <a16:creationId xmlns:a16="http://schemas.microsoft.com/office/drawing/2014/main" id="{AC1C673F-2FE4-B692-F64C-680A9C6313FA}"/>
              </a:ext>
            </a:extLst>
          </p:cNvPr>
          <p:cNvSpPr txBox="1">
            <a:spLocks/>
          </p:cNvSpPr>
          <p:nvPr/>
        </p:nvSpPr>
        <p:spPr>
          <a:xfrm>
            <a:off x="1884880" y="2188376"/>
            <a:ext cx="223836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1800" dirty="0" err="1">
                <a:solidFill>
                  <a:schemeClr val="accent1"/>
                </a:solidFill>
                <a:latin typeface="Calibri" panose="020F0502020204030204" pitchFamily="34" charset="0"/>
              </a:rPr>
              <a:t>Shahd</a:t>
            </a:r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</a:rPr>
              <a:t> Mohamed </a:t>
            </a:r>
          </a:p>
        </p:txBody>
      </p:sp>
      <p:sp>
        <p:nvSpPr>
          <p:cNvPr id="54" name="Google Shape;2145;p37">
            <a:extLst>
              <a:ext uri="{FF2B5EF4-FFF2-40B4-BE49-F238E27FC236}">
                <a16:creationId xmlns:a16="http://schemas.microsoft.com/office/drawing/2014/main" id="{19C9CBAB-0606-EDAF-A477-0FBA70D296BC}"/>
              </a:ext>
            </a:extLst>
          </p:cNvPr>
          <p:cNvSpPr txBox="1">
            <a:spLocks/>
          </p:cNvSpPr>
          <p:nvPr/>
        </p:nvSpPr>
        <p:spPr>
          <a:xfrm>
            <a:off x="1884880" y="3766957"/>
            <a:ext cx="2615100" cy="389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sym typeface="Barlow Semi Condensed Medium"/>
              </a:rPr>
              <a:t>Hafsa Zahran </a:t>
            </a:r>
          </a:p>
        </p:txBody>
      </p:sp>
      <p:sp>
        <p:nvSpPr>
          <p:cNvPr id="55" name="Google Shape;2143;p37">
            <a:extLst>
              <a:ext uri="{FF2B5EF4-FFF2-40B4-BE49-F238E27FC236}">
                <a16:creationId xmlns:a16="http://schemas.microsoft.com/office/drawing/2014/main" id="{7069C2E6-19C5-E916-DE92-CA2DD51FDE12}"/>
              </a:ext>
            </a:extLst>
          </p:cNvPr>
          <p:cNvSpPr txBox="1">
            <a:spLocks/>
          </p:cNvSpPr>
          <p:nvPr/>
        </p:nvSpPr>
        <p:spPr>
          <a:xfrm>
            <a:off x="1884880" y="2955140"/>
            <a:ext cx="223836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dirty="0" err="1">
                <a:latin typeface="Calibri" panose="020F0502020204030204" pitchFamily="34" charset="0"/>
              </a:rPr>
              <a:t>Doina</a:t>
            </a:r>
            <a:r>
              <a:rPr lang="en-US" dirty="0">
                <a:latin typeface="Calibri" panose="020F0502020204030204" pitchFamily="34" charset="0"/>
              </a:rPr>
              <a:t> Ahmed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70F55EF-B1BE-1636-2FF5-2FABAED53B47}"/>
              </a:ext>
            </a:extLst>
          </p:cNvPr>
          <p:cNvSpPr txBox="1">
            <a:spLocks/>
          </p:cNvSpPr>
          <p:nvPr/>
        </p:nvSpPr>
        <p:spPr>
          <a:xfrm>
            <a:off x="668224" y="643129"/>
            <a:ext cx="3929304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sz="2800" dirty="0"/>
              <a:t>Physical Data Model Steps </a:t>
            </a:r>
            <a:endParaRPr lang="en-US" dirty="0"/>
          </a:p>
        </p:txBody>
      </p:sp>
      <p:grpSp>
        <p:nvGrpSpPr>
          <p:cNvPr id="12" name="Google Shape;2131;p37">
            <a:extLst>
              <a:ext uri="{FF2B5EF4-FFF2-40B4-BE49-F238E27FC236}">
                <a16:creationId xmlns:a16="http://schemas.microsoft.com/office/drawing/2014/main" id="{E60D464F-4471-839B-5AB0-14C656A973D7}"/>
              </a:ext>
            </a:extLst>
          </p:cNvPr>
          <p:cNvGrpSpPr/>
          <p:nvPr/>
        </p:nvGrpSpPr>
        <p:grpSpPr>
          <a:xfrm>
            <a:off x="1462551" y="2327230"/>
            <a:ext cx="635100" cy="635100"/>
            <a:chOff x="917231" y="3983097"/>
            <a:chExt cx="635100" cy="635100"/>
          </a:xfrm>
        </p:grpSpPr>
        <p:sp>
          <p:nvSpPr>
            <p:cNvPr id="13" name="Google Shape;2132;p37">
              <a:extLst>
                <a:ext uri="{FF2B5EF4-FFF2-40B4-BE49-F238E27FC236}">
                  <a16:creationId xmlns:a16="http://schemas.microsoft.com/office/drawing/2014/main" id="{0909886C-BB9D-184D-230D-EDF0FFC48397}"/>
                </a:ext>
              </a:extLst>
            </p:cNvPr>
            <p:cNvSpPr/>
            <p:nvPr/>
          </p:nvSpPr>
          <p:spPr>
            <a:xfrm>
              <a:off x="917231" y="3983097"/>
              <a:ext cx="635100" cy="635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33;p37">
              <a:extLst>
                <a:ext uri="{FF2B5EF4-FFF2-40B4-BE49-F238E27FC236}">
                  <a16:creationId xmlns:a16="http://schemas.microsoft.com/office/drawing/2014/main" id="{32814AA4-B352-93CA-4EED-1B31C19723B6}"/>
                </a:ext>
              </a:extLst>
            </p:cNvPr>
            <p:cNvSpPr/>
            <p:nvPr/>
          </p:nvSpPr>
          <p:spPr>
            <a:xfrm>
              <a:off x="1001931" y="4067797"/>
              <a:ext cx="465600" cy="46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131;p37">
            <a:extLst>
              <a:ext uri="{FF2B5EF4-FFF2-40B4-BE49-F238E27FC236}">
                <a16:creationId xmlns:a16="http://schemas.microsoft.com/office/drawing/2014/main" id="{725805C5-B1E4-A783-21C8-4A1897E1C857}"/>
              </a:ext>
            </a:extLst>
          </p:cNvPr>
          <p:cNvGrpSpPr/>
          <p:nvPr/>
        </p:nvGrpSpPr>
        <p:grpSpPr>
          <a:xfrm>
            <a:off x="4280029" y="2334664"/>
            <a:ext cx="635100" cy="635100"/>
            <a:chOff x="917231" y="3983097"/>
            <a:chExt cx="635100" cy="635100"/>
          </a:xfrm>
        </p:grpSpPr>
        <p:sp>
          <p:nvSpPr>
            <p:cNvPr id="16" name="Google Shape;2132;p37">
              <a:extLst>
                <a:ext uri="{FF2B5EF4-FFF2-40B4-BE49-F238E27FC236}">
                  <a16:creationId xmlns:a16="http://schemas.microsoft.com/office/drawing/2014/main" id="{4308B193-1D4A-4C75-DCE0-8BC8E9993DD5}"/>
                </a:ext>
              </a:extLst>
            </p:cNvPr>
            <p:cNvSpPr/>
            <p:nvPr/>
          </p:nvSpPr>
          <p:spPr>
            <a:xfrm>
              <a:off x="917231" y="3983097"/>
              <a:ext cx="635100" cy="635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33;p37">
              <a:extLst>
                <a:ext uri="{FF2B5EF4-FFF2-40B4-BE49-F238E27FC236}">
                  <a16:creationId xmlns:a16="http://schemas.microsoft.com/office/drawing/2014/main" id="{0823BC1A-2AB5-A444-9A83-33E77BDEFE19}"/>
                </a:ext>
              </a:extLst>
            </p:cNvPr>
            <p:cNvSpPr/>
            <p:nvPr/>
          </p:nvSpPr>
          <p:spPr>
            <a:xfrm>
              <a:off x="1001931" y="4067797"/>
              <a:ext cx="465600" cy="46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131;p37">
            <a:extLst>
              <a:ext uri="{FF2B5EF4-FFF2-40B4-BE49-F238E27FC236}">
                <a16:creationId xmlns:a16="http://schemas.microsoft.com/office/drawing/2014/main" id="{79E34752-01C6-6AFC-865A-D76FBF3BADEC}"/>
              </a:ext>
            </a:extLst>
          </p:cNvPr>
          <p:cNvGrpSpPr/>
          <p:nvPr/>
        </p:nvGrpSpPr>
        <p:grpSpPr>
          <a:xfrm>
            <a:off x="7154705" y="2334664"/>
            <a:ext cx="635100" cy="635100"/>
            <a:chOff x="917231" y="3983097"/>
            <a:chExt cx="635100" cy="635100"/>
          </a:xfrm>
        </p:grpSpPr>
        <p:sp>
          <p:nvSpPr>
            <p:cNvPr id="19" name="Google Shape;2132;p37">
              <a:extLst>
                <a:ext uri="{FF2B5EF4-FFF2-40B4-BE49-F238E27FC236}">
                  <a16:creationId xmlns:a16="http://schemas.microsoft.com/office/drawing/2014/main" id="{3C2DA5FF-ECFD-EF05-5AD9-85762CA48499}"/>
                </a:ext>
              </a:extLst>
            </p:cNvPr>
            <p:cNvSpPr/>
            <p:nvPr/>
          </p:nvSpPr>
          <p:spPr>
            <a:xfrm>
              <a:off x="917231" y="3983097"/>
              <a:ext cx="635100" cy="635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33;p37">
              <a:extLst>
                <a:ext uri="{FF2B5EF4-FFF2-40B4-BE49-F238E27FC236}">
                  <a16:creationId xmlns:a16="http://schemas.microsoft.com/office/drawing/2014/main" id="{5C7E3F8A-0E7D-EC8B-FCAF-B7C974199630}"/>
                </a:ext>
              </a:extLst>
            </p:cNvPr>
            <p:cNvSpPr/>
            <p:nvPr/>
          </p:nvSpPr>
          <p:spPr>
            <a:xfrm>
              <a:off x="1001931" y="4067797"/>
              <a:ext cx="465600" cy="46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ubtitle 5">
            <a:extLst>
              <a:ext uri="{FF2B5EF4-FFF2-40B4-BE49-F238E27FC236}">
                <a16:creationId xmlns:a16="http://schemas.microsoft.com/office/drawing/2014/main" id="{B47DAA51-45C2-7620-FAD0-FD6B329F3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5129" y="3046003"/>
            <a:ext cx="1764900" cy="329100"/>
          </a:xfrm>
        </p:spPr>
        <p:txBody>
          <a:bodyPr/>
          <a:lstStyle/>
          <a:p>
            <a:pPr algn="l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 the table in oracle DBMS</a:t>
            </a:r>
            <a:endParaRPr lang="en-US" dirty="0"/>
          </a:p>
        </p:txBody>
      </p:sp>
      <p:sp>
        <p:nvSpPr>
          <p:cNvPr id="22" name="Subtitle 6">
            <a:extLst>
              <a:ext uri="{FF2B5EF4-FFF2-40B4-BE49-F238E27FC236}">
                <a16:creationId xmlns:a16="http://schemas.microsoft.com/office/drawing/2014/main" id="{C498AAEC-73DB-8D0C-1571-8C371F7AAD56}"/>
              </a:ext>
            </a:extLst>
          </p:cNvPr>
          <p:cNvSpPr txBox="1">
            <a:spLocks/>
          </p:cNvSpPr>
          <p:nvPr/>
        </p:nvSpPr>
        <p:spPr>
          <a:xfrm>
            <a:off x="581811" y="3046003"/>
            <a:ext cx="2396580" cy="329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sym typeface="Barlow Semi Condensed Medium"/>
              </a:rPr>
              <a:t>Translate the logical data model to a physical data model</a:t>
            </a:r>
          </a:p>
          <a:p>
            <a:pPr algn="ctr"/>
            <a:endParaRPr lang="en-US" dirty="0"/>
          </a:p>
        </p:txBody>
      </p:sp>
      <p:sp>
        <p:nvSpPr>
          <p:cNvPr id="23" name="Subtitle 7">
            <a:extLst>
              <a:ext uri="{FF2B5EF4-FFF2-40B4-BE49-F238E27FC236}">
                <a16:creationId xmlns:a16="http://schemas.microsoft.com/office/drawing/2014/main" id="{D8311489-2225-F8FE-3B5A-47373908B459}"/>
              </a:ext>
            </a:extLst>
          </p:cNvPr>
          <p:cNvSpPr txBox="1">
            <a:spLocks/>
          </p:cNvSpPr>
          <p:nvPr/>
        </p:nvSpPr>
        <p:spPr>
          <a:xfrm>
            <a:off x="6330557" y="3053437"/>
            <a:ext cx="2283397" cy="329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</a:rPr>
              <a:t>Populate sample data and insert to be used in your queries</a:t>
            </a:r>
          </a:p>
          <a:p>
            <a:pPr algn="ctr"/>
            <a:endParaRPr lang="en-US" dirty="0"/>
          </a:p>
        </p:txBody>
      </p:sp>
      <p:pic>
        <p:nvPicPr>
          <p:cNvPr id="27" name="Graphic 26" descr="Toggle with solid fill">
            <a:extLst>
              <a:ext uri="{FF2B5EF4-FFF2-40B4-BE49-F238E27FC236}">
                <a16:creationId xmlns:a16="http://schemas.microsoft.com/office/drawing/2014/main" id="{1F444A46-4D1C-7EBA-CBAD-AF8194A6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505" y="2451184"/>
            <a:ext cx="387091" cy="387091"/>
          </a:xfrm>
          <a:prstGeom prst="rect">
            <a:avLst/>
          </a:prstGeom>
        </p:spPr>
      </p:pic>
      <p:pic>
        <p:nvPicPr>
          <p:cNvPr id="29" name="Graphic 28" descr="Database with solid fill">
            <a:extLst>
              <a:ext uri="{FF2B5EF4-FFF2-40B4-BE49-F238E27FC236}">
                <a16:creationId xmlns:a16="http://schemas.microsoft.com/office/drawing/2014/main" id="{84B76595-D635-F1EE-3462-6A54FB6F7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073" y="2451184"/>
            <a:ext cx="418911" cy="418911"/>
          </a:xfrm>
          <a:prstGeom prst="rect">
            <a:avLst/>
          </a:prstGeom>
        </p:spPr>
      </p:pic>
      <p:pic>
        <p:nvPicPr>
          <p:cNvPr id="31" name="Graphic 30" descr="Loading with solid fill">
            <a:extLst>
              <a:ext uri="{FF2B5EF4-FFF2-40B4-BE49-F238E27FC236}">
                <a16:creationId xmlns:a16="http://schemas.microsoft.com/office/drawing/2014/main" id="{E3221B26-D907-3632-90D6-1B40CBBF8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4704" y="2334664"/>
            <a:ext cx="635101" cy="63510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191436-679D-6586-1F78-4C0361697040}"/>
              </a:ext>
            </a:extLst>
          </p:cNvPr>
          <p:cNvCxnSpPr>
            <a:cxnSpLocks/>
          </p:cNvCxnSpPr>
          <p:nvPr/>
        </p:nvCxnSpPr>
        <p:spPr>
          <a:xfrm>
            <a:off x="2097651" y="2615046"/>
            <a:ext cx="2182378" cy="74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8534CD-953B-47A9-AFDD-6F75012751D0}"/>
              </a:ext>
            </a:extLst>
          </p:cNvPr>
          <p:cNvCxnSpPr>
            <a:cxnSpLocks/>
          </p:cNvCxnSpPr>
          <p:nvPr/>
        </p:nvCxnSpPr>
        <p:spPr>
          <a:xfrm>
            <a:off x="4929897" y="2618763"/>
            <a:ext cx="2182378" cy="74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519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4A55D6-9CDE-547D-DD87-367B241E40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0834" y="228326"/>
            <a:ext cx="5922226" cy="573088"/>
          </a:xfrm>
        </p:spPr>
        <p:txBody>
          <a:bodyPr/>
          <a:lstStyle/>
          <a:p>
            <a:r>
              <a:rPr lang="en-US" dirty="0"/>
              <a:t>Translate logical model to physical model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6E3F02-18A3-7074-A541-09B5E658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840" y="1095317"/>
            <a:ext cx="3531220" cy="3834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picture containing text, screenshot, parallel, diagram">
            <a:extLst>
              <a:ext uri="{FF2B5EF4-FFF2-40B4-BE49-F238E27FC236}">
                <a16:creationId xmlns:a16="http://schemas.microsoft.com/office/drawing/2014/main" id="{C888C555-8167-BD18-5E3A-5FBFC8CD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1" y="958204"/>
            <a:ext cx="3968750" cy="41962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27BF08-6D6A-1C2B-D2F0-976F0DA4D0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816387" y="3012621"/>
            <a:ext cx="111245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069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A28E-AE0E-8D4F-5D15-2B3DEEA4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table in oracle DBMS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2CA522E-21ED-A193-8A52-F68F4B89BFF6}"/>
              </a:ext>
            </a:extLst>
          </p:cNvPr>
          <p:cNvSpPr txBox="1">
            <a:spLocks/>
          </p:cNvSpPr>
          <p:nvPr/>
        </p:nvSpPr>
        <p:spPr>
          <a:xfrm>
            <a:off x="2282330" y="1137775"/>
            <a:ext cx="3791367" cy="3478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B7B47-60F4-3BC5-FFC5-B991B4B44719}"/>
              </a:ext>
            </a:extLst>
          </p:cNvPr>
          <p:cNvSpPr txBox="1"/>
          <p:nvPr/>
        </p:nvSpPr>
        <p:spPr>
          <a:xfrm>
            <a:off x="423747" y="1315844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Barlow Semi Condensed"/>
              </a:rPr>
              <a:t>1.Create Dimensions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B18C2C4-B4E8-397E-A1AF-0F4E6E641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261117"/>
              </p:ext>
            </p:extLst>
          </p:nvPr>
        </p:nvGraphicFramePr>
        <p:xfrm>
          <a:off x="723750" y="1715953"/>
          <a:ext cx="7624796" cy="3238855"/>
        </p:xfrm>
        <a:graphic>
          <a:graphicData uri="http://schemas.openxmlformats.org/drawingml/2006/table">
            <a:tbl>
              <a:tblPr firstRow="1" bandRow="1">
                <a:tableStyleId>{684FFB19-A9D3-4761-B398-403CAF921791}</a:tableStyleId>
              </a:tblPr>
              <a:tblGrid>
                <a:gridCol w="3312991">
                  <a:extLst>
                    <a:ext uri="{9D8B030D-6E8A-4147-A177-3AD203B41FA5}">
                      <a16:colId xmlns:a16="http://schemas.microsoft.com/office/drawing/2014/main" val="3519117103"/>
                    </a:ext>
                  </a:extLst>
                </a:gridCol>
                <a:gridCol w="4311805">
                  <a:extLst>
                    <a:ext uri="{9D8B030D-6E8A-4147-A177-3AD203B41FA5}">
                      <a16:colId xmlns:a16="http://schemas.microsoft.com/office/drawing/2014/main" val="679561057"/>
                    </a:ext>
                  </a:extLst>
                </a:gridCol>
              </a:tblGrid>
              <a:tr h="23649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Output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08742"/>
                  </a:ext>
                </a:extLst>
              </a:tr>
              <a:tr h="2979775">
                <a:tc>
                  <a:txBody>
                    <a:bodyPr/>
                    <a:lstStyle/>
                    <a:p>
                      <a:pPr lvl="0" rtl="0"/>
                      <a:r>
                        <a:rPr lang="en-US" sz="1100" b="1" i="1" u="none" strike="noStrike" cap="none" dirty="0">
                          <a:solidFill>
                            <a:srgbClr val="00B05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---Create Passenger Dimension: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CREATE TABLE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Passengers_Dim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Passenger_key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NUMBER CONSTRAINT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Passenger_pk_cons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PRIMARY KEY,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Passenger_ID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VARCHAR2(250) CONSTRAINT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Passenger_ID_unq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UNIQUE,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Name VARCHAR2(250),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Gender VARCHAR2(50),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Phone VARCHAR2(250),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Email VARCHAR2(250),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Passenger_Type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VARCHAR2(100),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Address VARCHAR2(250),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City VARCHAR2(250),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Country VARCHAR2(250) 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236034"/>
                  </a:ext>
                </a:extLst>
              </a:tr>
            </a:tbl>
          </a:graphicData>
        </a:graphic>
      </p:graphicFrame>
      <p:pic>
        <p:nvPicPr>
          <p:cNvPr id="8" name="image5.png">
            <a:extLst>
              <a:ext uri="{FF2B5EF4-FFF2-40B4-BE49-F238E27FC236}">
                <a16:creationId xmlns:a16="http://schemas.microsoft.com/office/drawing/2014/main" id="{F7992FF2-99D3-823F-A8F0-901B929E77F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178013" y="2230860"/>
            <a:ext cx="4071052" cy="24238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89722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A28E-AE0E-8D4F-5D15-2B3DEEA4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table in oracle DBMS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2CA522E-21ED-A193-8A52-F68F4B89BFF6}"/>
              </a:ext>
            </a:extLst>
          </p:cNvPr>
          <p:cNvSpPr txBox="1">
            <a:spLocks/>
          </p:cNvSpPr>
          <p:nvPr/>
        </p:nvSpPr>
        <p:spPr>
          <a:xfrm>
            <a:off x="2282330" y="1137775"/>
            <a:ext cx="3791367" cy="3478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B7B47-60F4-3BC5-FFC5-B991B4B44719}"/>
              </a:ext>
            </a:extLst>
          </p:cNvPr>
          <p:cNvSpPr txBox="1"/>
          <p:nvPr/>
        </p:nvSpPr>
        <p:spPr>
          <a:xfrm>
            <a:off x="423747" y="1315844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Barlow Semi Condensed"/>
              </a:rPr>
              <a:t>2.Create Facts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B18C2C4-B4E8-397E-A1AF-0F4E6E641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71810"/>
              </p:ext>
            </p:extLst>
          </p:nvPr>
        </p:nvGraphicFramePr>
        <p:xfrm>
          <a:off x="723750" y="1715953"/>
          <a:ext cx="7624796" cy="2804007"/>
        </p:xfrm>
        <a:graphic>
          <a:graphicData uri="http://schemas.openxmlformats.org/drawingml/2006/table">
            <a:tbl>
              <a:tblPr firstRow="1" bandRow="1">
                <a:tableStyleId>{684FFB19-A9D3-4761-B398-403CAF921791}</a:tableStyleId>
              </a:tblPr>
              <a:tblGrid>
                <a:gridCol w="3312991">
                  <a:extLst>
                    <a:ext uri="{9D8B030D-6E8A-4147-A177-3AD203B41FA5}">
                      <a16:colId xmlns:a16="http://schemas.microsoft.com/office/drawing/2014/main" val="3519117103"/>
                    </a:ext>
                  </a:extLst>
                </a:gridCol>
                <a:gridCol w="4311805">
                  <a:extLst>
                    <a:ext uri="{9D8B030D-6E8A-4147-A177-3AD203B41FA5}">
                      <a16:colId xmlns:a16="http://schemas.microsoft.com/office/drawing/2014/main" val="679561057"/>
                    </a:ext>
                  </a:extLst>
                </a:gridCol>
              </a:tblGrid>
              <a:tr h="34767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Output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08742"/>
                  </a:ext>
                </a:extLst>
              </a:tr>
              <a:tr h="2456331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CREATE TABLE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flights_activity_Fact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Leg_key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NUMBER CONSTRAINT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Leg_pk_cons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PRIMARY KEY,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Ticket_number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NUMBER CONSTRAINT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TN_unq_cons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UNIQUE,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Passenger_key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NUMBER,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Freq_key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NUMBER,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Aircraft_key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NUMBER,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Segment_number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NUMBER 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Flight_key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NUMBER,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Departure_airport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NUMBER,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236034"/>
                  </a:ext>
                </a:extLst>
              </a:tr>
            </a:tbl>
          </a:graphicData>
        </a:graphic>
      </p:graphicFrame>
      <p:pic>
        <p:nvPicPr>
          <p:cNvPr id="9" name="Picture 8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B306832-8CBE-3CA3-E733-1B2061B2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1" y="2060597"/>
            <a:ext cx="4303596" cy="24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8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0115-E0EF-6F80-CA17-AEED6333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Data in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55EE45-6915-BF33-6E94-7C5DE9E2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19950"/>
              </p:ext>
            </p:extLst>
          </p:nvPr>
        </p:nvGraphicFramePr>
        <p:xfrm>
          <a:off x="723750" y="1715954"/>
          <a:ext cx="7624796" cy="2458210"/>
        </p:xfrm>
        <a:graphic>
          <a:graphicData uri="http://schemas.openxmlformats.org/drawingml/2006/table">
            <a:tbl>
              <a:tblPr firstRow="1" bandRow="1">
                <a:tableStyleId>{684FFB19-A9D3-4761-B398-403CAF921791}</a:tableStyleId>
              </a:tblPr>
              <a:tblGrid>
                <a:gridCol w="3312991">
                  <a:extLst>
                    <a:ext uri="{9D8B030D-6E8A-4147-A177-3AD203B41FA5}">
                      <a16:colId xmlns:a16="http://schemas.microsoft.com/office/drawing/2014/main" val="3519117103"/>
                    </a:ext>
                  </a:extLst>
                </a:gridCol>
                <a:gridCol w="4311805">
                  <a:extLst>
                    <a:ext uri="{9D8B030D-6E8A-4147-A177-3AD203B41FA5}">
                      <a16:colId xmlns:a16="http://schemas.microsoft.com/office/drawing/2014/main" val="679561057"/>
                    </a:ext>
                  </a:extLst>
                </a:gridCol>
              </a:tblGrid>
              <a:tr h="18321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Output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08742"/>
                  </a:ext>
                </a:extLst>
              </a:tr>
              <a:tr h="215341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236034"/>
                  </a:ext>
                </a:extLst>
              </a:tr>
            </a:tbl>
          </a:graphicData>
        </a:graphic>
      </p:graphicFrame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55B278A-CCC2-1579-2B4F-B4FC5ADA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0" y="2020454"/>
            <a:ext cx="3295800" cy="215371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3AD1C3A-3666-96E5-F815-E3DDE6DB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2020454"/>
            <a:ext cx="4284546" cy="215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0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01BA-3D3E-40B6-C02B-0BD506FD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Data in Facts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41FE9AA-2A34-0E29-F5DE-347649B86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58301"/>
              </p:ext>
            </p:extLst>
          </p:nvPr>
        </p:nvGraphicFramePr>
        <p:xfrm>
          <a:off x="336550" y="1715954"/>
          <a:ext cx="8011996" cy="2458210"/>
        </p:xfrm>
        <a:graphic>
          <a:graphicData uri="http://schemas.openxmlformats.org/drawingml/2006/table">
            <a:tbl>
              <a:tblPr firstRow="1" bandRow="1">
                <a:tableStyleId>{684FFB19-A9D3-4761-B398-403CAF921791}</a:tableStyleId>
              </a:tblPr>
              <a:tblGrid>
                <a:gridCol w="3714750">
                  <a:extLst>
                    <a:ext uri="{9D8B030D-6E8A-4147-A177-3AD203B41FA5}">
                      <a16:colId xmlns:a16="http://schemas.microsoft.com/office/drawing/2014/main" val="3519117103"/>
                    </a:ext>
                  </a:extLst>
                </a:gridCol>
                <a:gridCol w="4297246">
                  <a:extLst>
                    <a:ext uri="{9D8B030D-6E8A-4147-A177-3AD203B41FA5}">
                      <a16:colId xmlns:a16="http://schemas.microsoft.com/office/drawing/2014/main" val="679561057"/>
                    </a:ext>
                  </a:extLst>
                </a:gridCol>
              </a:tblGrid>
              <a:tr h="18321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Output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08742"/>
                  </a:ext>
                </a:extLst>
              </a:tr>
              <a:tr h="215341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236034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60887AD-E41F-807E-4E52-6E6D581E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2018990"/>
            <a:ext cx="3695700" cy="215517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E59315B-DBF9-0D5D-3926-6F6FD51F1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0" y="2018990"/>
            <a:ext cx="4316296" cy="215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3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8EA4-F80C-1CF6-B282-B92C05D5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Data in Facts Measures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AF827E8-20F2-0577-3FBB-1D10A172C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53073"/>
              </p:ext>
            </p:extLst>
          </p:nvPr>
        </p:nvGraphicFramePr>
        <p:xfrm>
          <a:off x="723750" y="1715954"/>
          <a:ext cx="7624796" cy="2458210"/>
        </p:xfrm>
        <a:graphic>
          <a:graphicData uri="http://schemas.openxmlformats.org/drawingml/2006/table">
            <a:tbl>
              <a:tblPr firstRow="1" bandRow="1">
                <a:tableStyleId>{684FFB19-A9D3-4761-B398-403CAF921791}</a:tableStyleId>
              </a:tblPr>
              <a:tblGrid>
                <a:gridCol w="3312991">
                  <a:extLst>
                    <a:ext uri="{9D8B030D-6E8A-4147-A177-3AD203B41FA5}">
                      <a16:colId xmlns:a16="http://schemas.microsoft.com/office/drawing/2014/main" val="3519117103"/>
                    </a:ext>
                  </a:extLst>
                </a:gridCol>
                <a:gridCol w="4311805">
                  <a:extLst>
                    <a:ext uri="{9D8B030D-6E8A-4147-A177-3AD203B41FA5}">
                      <a16:colId xmlns:a16="http://schemas.microsoft.com/office/drawing/2014/main" val="679561057"/>
                    </a:ext>
                  </a:extLst>
                </a:gridCol>
              </a:tblGrid>
              <a:tr h="18321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Output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08742"/>
                  </a:ext>
                </a:extLst>
              </a:tr>
              <a:tr h="215341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236034"/>
                  </a:ext>
                </a:extLst>
              </a:tr>
            </a:tbl>
          </a:graphicData>
        </a:graphic>
      </p:graphicFrame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B5B03976-F61C-107E-801E-1C8CD8683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2025650"/>
            <a:ext cx="4284546" cy="2278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591C84-CF66-2F40-2BF7-94B37A41A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50" y="2025650"/>
            <a:ext cx="3340250" cy="21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1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463249" y="2571750"/>
            <a:ext cx="398470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SQL Queries 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8529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3.png">
            <a:extLst>
              <a:ext uri="{FF2B5EF4-FFF2-40B4-BE49-F238E27FC236}">
                <a16:creationId xmlns:a16="http://schemas.microsoft.com/office/drawing/2014/main" id="{A958C307-1800-AD1D-D821-108A67DBA61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20286" y="3107059"/>
            <a:ext cx="4953000" cy="1338580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80D025-E1A2-AD2E-F9D2-DF2C15FE7BA8}"/>
              </a:ext>
            </a:extLst>
          </p:cNvPr>
          <p:cNvSpPr txBox="1"/>
          <p:nvPr/>
        </p:nvSpPr>
        <p:spPr>
          <a:xfrm>
            <a:off x="1346505" y="1059635"/>
            <a:ext cx="6100562" cy="19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SELECT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fd.Flight_type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ff.Tier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COUNT(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fa.Freq_key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)  AS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Frequent_Flyers_number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FROM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flights_activity_Fact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fa 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JOIN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Flights_DIM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fd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ON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fa.Flight_key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fd.Flight_key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JOIN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Frequent_flyers_Dim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ff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ON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ff.Freq_key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fa.Freq_key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GROUP BY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fd.Flight_type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ff.Tier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36F96-E321-6DE4-A30E-306EB45A5D83}"/>
              </a:ext>
            </a:extLst>
          </p:cNvPr>
          <p:cNvSpPr txBox="1"/>
          <p:nvPr/>
        </p:nvSpPr>
        <p:spPr>
          <a:xfrm>
            <a:off x="1038966" y="697861"/>
            <a:ext cx="6588333" cy="30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1- Which Flight types do frequent flyers </a:t>
            </a:r>
            <a:r>
              <a:rPr lang="en-US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take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more </a:t>
            </a:r>
            <a:r>
              <a:rPr lang="en-US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depending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on their </a:t>
            </a:r>
            <a:r>
              <a:rPr lang="en-US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t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ier?</a:t>
            </a:r>
            <a:endParaRPr lang="en-US" dirty="0">
              <a:effectLst/>
              <a:latin typeface="Gill Sans"/>
              <a:ea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8012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80D025-E1A2-AD2E-F9D2-DF2C15FE7BA8}"/>
              </a:ext>
            </a:extLst>
          </p:cNvPr>
          <p:cNvSpPr txBox="1"/>
          <p:nvPr/>
        </p:nvSpPr>
        <p:spPr>
          <a:xfrm>
            <a:off x="1282851" y="1180095"/>
            <a:ext cx="6100562" cy="1840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SELECT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hd.Country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hd.City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hd.Hotel_ID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, count(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fa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p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assenger_key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)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FROM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Hotels_DIM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hd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JOIN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flights_activity_Fact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fa 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ON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hd.Hotel_key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= 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fa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.Hotel_key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GROUP BY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hd.Country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hd.City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hd.Hotel_ID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ORDER BY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hd.Country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;</a:t>
            </a:r>
          </a:p>
          <a:p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36F96-E321-6DE4-A30E-306EB45A5D83}"/>
              </a:ext>
            </a:extLst>
          </p:cNvPr>
          <p:cNvSpPr txBox="1"/>
          <p:nvPr/>
        </p:nvSpPr>
        <p:spPr>
          <a:xfrm>
            <a:off x="1038966" y="697861"/>
            <a:ext cx="6588333" cy="30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2- </a:t>
            </a:r>
            <a:r>
              <a:rPr lang="en-US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Where are the most used hotels for </a:t>
            </a:r>
            <a:r>
              <a:rPr lang="en-US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overnights</a:t>
            </a:r>
            <a:r>
              <a:rPr lang="en-US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?</a:t>
            </a:r>
            <a:endParaRPr lang="en-US" dirty="0">
              <a:effectLst/>
              <a:latin typeface="Gill Sans"/>
              <a:ea typeface="Gill Sans"/>
              <a:cs typeface="Gill Sans"/>
            </a:endParaRPr>
          </a:p>
        </p:txBody>
      </p:sp>
      <p:pic>
        <p:nvPicPr>
          <p:cNvPr id="5" name="image38.png">
            <a:extLst>
              <a:ext uri="{FF2B5EF4-FFF2-40B4-BE49-F238E27FC236}">
                <a16:creationId xmlns:a16="http://schemas.microsoft.com/office/drawing/2014/main" id="{D0CE5D92-9355-2144-BBF9-392BB89F0A6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45445" y="3117219"/>
            <a:ext cx="5943600" cy="13284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5011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0E6102F-E851-62B4-A3AC-527E5E2D4EC6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4CC303-F705-52AE-3D54-91FDA45DA9A7}"/>
              </a:ext>
            </a:extLst>
          </p:cNvPr>
          <p:cNvGrpSpPr/>
          <p:nvPr/>
        </p:nvGrpSpPr>
        <p:grpSpPr>
          <a:xfrm>
            <a:off x="731647" y="1381964"/>
            <a:ext cx="635100" cy="733491"/>
            <a:chOff x="731647" y="1650460"/>
            <a:chExt cx="635100" cy="733491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AA9BFCD-4EF8-54CD-EDCC-B557C8DE1417}"/>
              </a:ext>
            </a:extLst>
          </p:cNvPr>
          <p:cNvGrpSpPr/>
          <p:nvPr/>
        </p:nvGrpSpPr>
        <p:grpSpPr>
          <a:xfrm>
            <a:off x="731647" y="2189206"/>
            <a:ext cx="635100" cy="734983"/>
            <a:chOff x="758802" y="2563668"/>
            <a:chExt cx="635100" cy="734983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58802" y="2563668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88834" y="3271651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1" name="Google Shape;2131;p37"/>
          <p:cNvGrpSpPr/>
          <p:nvPr/>
        </p:nvGrpSpPr>
        <p:grpSpPr>
          <a:xfrm>
            <a:off x="731647" y="3806675"/>
            <a:ext cx="635100" cy="635100"/>
            <a:chOff x="917231" y="3983097"/>
            <a:chExt cx="635100" cy="635100"/>
          </a:xfrm>
        </p:grpSpPr>
        <p:sp>
          <p:nvSpPr>
            <p:cNvPr id="2132" name="Google Shape;2132;p37"/>
            <p:cNvSpPr/>
            <p:nvPr/>
          </p:nvSpPr>
          <p:spPr>
            <a:xfrm>
              <a:off x="917231" y="3983097"/>
              <a:ext cx="635100" cy="635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1001931" y="4067797"/>
              <a:ext cx="465600" cy="46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37"/>
          <p:cNvGrpSpPr/>
          <p:nvPr/>
        </p:nvGrpSpPr>
        <p:grpSpPr>
          <a:xfrm>
            <a:off x="961679" y="4514379"/>
            <a:ext cx="175013" cy="27000"/>
            <a:chOff x="5662375" y="212375"/>
            <a:chExt cx="175013" cy="27000"/>
          </a:xfrm>
        </p:grpSpPr>
        <p:sp>
          <p:nvSpPr>
            <p:cNvPr id="2135" name="Google Shape;2135;p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36" name="Google Shape;2136;p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57132" y="622065"/>
            <a:ext cx="3240471" cy="6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Business Processes </a:t>
            </a:r>
            <a:r>
              <a:rPr lang="ar-EG" sz="18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&amp;</a:t>
            </a:r>
            <a:r>
              <a:rPr lang="en-US" sz="18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Bus Matrix  </a:t>
            </a:r>
            <a:endParaRPr lang="en-US"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57132" y="1464552"/>
            <a:ext cx="2914867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Dimensional Modeling </a:t>
            </a:r>
            <a:endParaRPr lang="en-US"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57132" y="2316849"/>
            <a:ext cx="223836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</a:t>
            </a:r>
            <a:r>
              <a:rPr lang="en-US" sz="1800" spc="-1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ys</a:t>
            </a:r>
            <a:r>
              <a:rPr lang="en-US" sz="18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</a:t>
            </a:r>
            <a:r>
              <a:rPr lang="en-US" sz="18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</a:t>
            </a:r>
            <a:r>
              <a:rPr lang="en-US" sz="1800" spc="-1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</a:t>
            </a:r>
            <a:r>
              <a:rPr lang="en-US" sz="18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</a:t>
            </a:r>
            <a:r>
              <a:rPr lang="en-US" sz="18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el</a:t>
            </a:r>
            <a:endParaRPr lang="en-US"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57132" y="3967922"/>
            <a:ext cx="2615100" cy="389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Indexing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34085" y="154578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20547" y="234876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9A9846B-FEFA-E126-8C53-C89E2E5F2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785" y="1123898"/>
            <a:ext cx="3745578" cy="3745578"/>
          </a:xfrm>
          <a:prstGeom prst="rect">
            <a:avLst/>
          </a:prstGeom>
        </p:spPr>
      </p:pic>
      <p:sp>
        <p:nvSpPr>
          <p:cNvPr id="20" name="Google Shape;2143;p37">
            <a:extLst>
              <a:ext uri="{FF2B5EF4-FFF2-40B4-BE49-F238E27FC236}">
                <a16:creationId xmlns:a16="http://schemas.microsoft.com/office/drawing/2014/main" id="{22BEA6B7-7D18-6530-876D-F2428BF9DAB6}"/>
              </a:ext>
            </a:extLst>
          </p:cNvPr>
          <p:cNvSpPr txBox="1">
            <a:spLocks/>
          </p:cNvSpPr>
          <p:nvPr/>
        </p:nvSpPr>
        <p:spPr>
          <a:xfrm>
            <a:off x="1657132" y="3115625"/>
            <a:ext cx="223836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SQL Q</a:t>
            </a:r>
            <a:r>
              <a:rPr lang="en-US" spc="-5" dirty="0">
                <a:latin typeface="Calibri" panose="020F0502020204030204" pitchFamily="34" charset="0"/>
                <a:ea typeface="Times New Roman" panose="02020603050405020304" pitchFamily="18" charset="0"/>
              </a:rPr>
              <a:t>u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eri</a:t>
            </a:r>
            <a:r>
              <a:rPr lang="en-US" spc="5" dirty="0">
                <a:latin typeface="Calibri" panose="020F0502020204030204" pitchFamily="34" charset="0"/>
                <a:ea typeface="Times New Roman" panose="02020603050405020304" pitchFamily="18" charset="0"/>
              </a:rPr>
              <a:t>e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</a:t>
            </a:r>
            <a:r>
              <a:rPr lang="en-US" spc="15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76647F-FD66-9E21-681C-22F209B05425}"/>
              </a:ext>
            </a:extLst>
          </p:cNvPr>
          <p:cNvGrpSpPr/>
          <p:nvPr/>
        </p:nvGrpSpPr>
        <p:grpSpPr>
          <a:xfrm>
            <a:off x="731647" y="2997940"/>
            <a:ext cx="635100" cy="734984"/>
            <a:chOff x="802953" y="3382375"/>
            <a:chExt cx="635100" cy="734984"/>
          </a:xfrm>
        </p:grpSpPr>
        <p:grpSp>
          <p:nvGrpSpPr>
            <p:cNvPr id="12" name="Google Shape;2122;p37">
              <a:extLst>
                <a:ext uri="{FF2B5EF4-FFF2-40B4-BE49-F238E27FC236}">
                  <a16:creationId xmlns:a16="http://schemas.microsoft.com/office/drawing/2014/main" id="{4C52E174-5C54-D5F1-B98E-CE5D1D6EBDD9}"/>
                </a:ext>
              </a:extLst>
            </p:cNvPr>
            <p:cNvGrpSpPr/>
            <p:nvPr/>
          </p:nvGrpSpPr>
          <p:grpSpPr>
            <a:xfrm>
              <a:off x="802953" y="3382375"/>
              <a:ext cx="635100" cy="734984"/>
              <a:chOff x="731647" y="2728277"/>
              <a:chExt cx="635100" cy="734984"/>
            </a:xfrm>
          </p:grpSpPr>
          <p:grpSp>
            <p:nvGrpSpPr>
              <p:cNvPr id="13" name="Google Shape;2123;p37">
                <a:extLst>
                  <a:ext uri="{FF2B5EF4-FFF2-40B4-BE49-F238E27FC236}">
                    <a16:creationId xmlns:a16="http://schemas.microsoft.com/office/drawing/2014/main" id="{2EB26C30-D834-0FFE-9E9A-1D346596428D}"/>
                  </a:ext>
                </a:extLst>
              </p:cNvPr>
              <p:cNvGrpSpPr/>
              <p:nvPr/>
            </p:nvGrpSpPr>
            <p:grpSpPr>
              <a:xfrm>
                <a:off x="731647" y="2728277"/>
                <a:ext cx="635100" cy="635100"/>
                <a:chOff x="917231" y="2905502"/>
                <a:chExt cx="635100" cy="635100"/>
              </a:xfrm>
            </p:grpSpPr>
            <p:sp>
              <p:nvSpPr>
                <p:cNvPr id="18" name="Google Shape;2124;p37">
                  <a:extLst>
                    <a:ext uri="{FF2B5EF4-FFF2-40B4-BE49-F238E27FC236}">
                      <a16:creationId xmlns:a16="http://schemas.microsoft.com/office/drawing/2014/main" id="{B4AAB2BF-134B-5B0F-560D-28B04D0444ED}"/>
                    </a:ext>
                  </a:extLst>
                </p:cNvPr>
                <p:cNvSpPr/>
                <p:nvPr/>
              </p:nvSpPr>
              <p:spPr>
                <a:xfrm>
                  <a:off x="917231" y="2905502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125;p37">
                  <a:extLst>
                    <a:ext uri="{FF2B5EF4-FFF2-40B4-BE49-F238E27FC236}">
                      <a16:creationId xmlns:a16="http://schemas.microsoft.com/office/drawing/2014/main" id="{F52B3228-A847-CA23-FBE1-190B98BA41FE}"/>
                    </a:ext>
                  </a:extLst>
                </p:cNvPr>
                <p:cNvSpPr/>
                <p:nvPr/>
              </p:nvSpPr>
              <p:spPr>
                <a:xfrm>
                  <a:off x="1001931" y="2990252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" name="Google Shape;2126;p37">
                <a:extLst>
                  <a:ext uri="{FF2B5EF4-FFF2-40B4-BE49-F238E27FC236}">
                    <a16:creationId xmlns:a16="http://schemas.microsoft.com/office/drawing/2014/main" id="{75CAB430-01CE-605F-F588-CFD835612885}"/>
                  </a:ext>
                </a:extLst>
              </p:cNvPr>
              <p:cNvGrpSpPr/>
              <p:nvPr/>
            </p:nvGrpSpPr>
            <p:grpSpPr>
              <a:xfrm>
                <a:off x="961679" y="3436260"/>
                <a:ext cx="175013" cy="27000"/>
                <a:chOff x="5662375" y="212375"/>
                <a:chExt cx="175013" cy="27000"/>
              </a:xfrm>
            </p:grpSpPr>
            <p:sp>
              <p:nvSpPr>
                <p:cNvPr id="15" name="Google Shape;2127;p37">
                  <a:extLst>
                    <a:ext uri="{FF2B5EF4-FFF2-40B4-BE49-F238E27FC236}">
                      <a16:creationId xmlns:a16="http://schemas.microsoft.com/office/drawing/2014/main" id="{F1428A65-FCAA-733F-5F1C-709AAA162E30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16" name="Google Shape;2128;p37">
                  <a:extLst>
                    <a:ext uri="{FF2B5EF4-FFF2-40B4-BE49-F238E27FC236}">
                      <a16:creationId xmlns:a16="http://schemas.microsoft.com/office/drawing/2014/main" id="{D1F55999-CC42-65A6-140D-F44C58C7CA08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17" name="Google Shape;2129;p37">
                  <a:extLst>
                    <a:ext uri="{FF2B5EF4-FFF2-40B4-BE49-F238E27FC236}">
                      <a16:creationId xmlns:a16="http://schemas.microsoft.com/office/drawing/2014/main" id="{58D7AF7C-47B5-483E-02C6-5C8EFCCDC2EF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21" name="Google Shape;2149;p37">
              <a:extLst>
                <a:ext uri="{FF2B5EF4-FFF2-40B4-BE49-F238E27FC236}">
                  <a16:creationId xmlns:a16="http://schemas.microsoft.com/office/drawing/2014/main" id="{058ACF96-1D9C-08D2-D146-CC0DB045694C}"/>
                </a:ext>
              </a:extLst>
            </p:cNvPr>
            <p:cNvSpPr txBox="1">
              <a:spLocks/>
            </p:cNvSpPr>
            <p:nvPr/>
          </p:nvSpPr>
          <p:spPr>
            <a:xfrm>
              <a:off x="885122" y="3534458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en" dirty="0"/>
                <a:t>04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80D025-E1A2-AD2E-F9D2-DF2C15FE7BA8}"/>
              </a:ext>
            </a:extLst>
          </p:cNvPr>
          <p:cNvSpPr txBox="1"/>
          <p:nvPr/>
        </p:nvSpPr>
        <p:spPr>
          <a:xfrm>
            <a:off x="1282851" y="1180095"/>
            <a:ext cx="6100562" cy="167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SELECT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h.Hotel_ID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h.Stars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TRUNC(AVG(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fa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.overnight_stays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),0)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AVG_number_of_nights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FROM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Hotels_DIM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h 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JOIN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flights_activity_Fact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fa 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ON 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fa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.Hotel_key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h.Hotel_key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GROUP BY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h.Hotel_ID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h.Stars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ORDER BY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AVG_number_of_nights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36F96-E321-6DE4-A30E-306EB45A5D83}"/>
              </a:ext>
            </a:extLst>
          </p:cNvPr>
          <p:cNvSpPr txBox="1"/>
          <p:nvPr/>
        </p:nvSpPr>
        <p:spPr>
          <a:xfrm>
            <a:off x="1038966" y="697861"/>
            <a:ext cx="6588333" cy="30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3-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What is the average number of nights passengers stay in each hotel?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</a:t>
            </a:r>
          </a:p>
        </p:txBody>
      </p:sp>
      <p:pic>
        <p:nvPicPr>
          <p:cNvPr id="2" name="image28.png">
            <a:extLst>
              <a:ext uri="{FF2B5EF4-FFF2-40B4-BE49-F238E27FC236}">
                <a16:creationId xmlns:a16="http://schemas.microsoft.com/office/drawing/2014/main" id="{DEBB56E0-4080-A6FB-BB09-1A3426FE6B9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38412" y="3168828"/>
            <a:ext cx="4067175" cy="11055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0173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80D025-E1A2-AD2E-F9D2-DF2C15FE7BA8}"/>
              </a:ext>
            </a:extLst>
          </p:cNvPr>
          <p:cNvSpPr txBox="1"/>
          <p:nvPr/>
        </p:nvSpPr>
        <p:spPr>
          <a:xfrm>
            <a:off x="1217146" y="966553"/>
            <a:ext cx="6913896" cy="296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SELECT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d.Year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i.TYPE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</a:t>
            </a:r>
            <a:r>
              <a:rPr lang="en-US" sz="1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.Feedback_Rate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        COUNT(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.Feedback_Rate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) AS "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No. of Feedback Ratings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",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i.Description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FROM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Interactions_DIM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i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JOIN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Customer_Care_fact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f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ON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i.Interaction_key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f.Interaction_key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JOIN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Date_Dim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d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ON 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Full_date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= 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.Reservation_Ticket_Date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WHERE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i.TYPE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= '</a:t>
            </a:r>
            <a:r>
              <a:rPr lang="en-US" sz="1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Feedback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'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GROUP BY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d.Year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i.TYPE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.Feedback_Rate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i.Description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ORDER BY COUNT(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f.Feedback_Rate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DESC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;</a:t>
            </a:r>
          </a:p>
          <a:p>
            <a:endParaRPr lang="en-US" sz="1100" dirty="0">
              <a:solidFill>
                <a:srgbClr val="B71E4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36F96-E321-6DE4-A30E-306EB45A5D83}"/>
              </a:ext>
            </a:extLst>
          </p:cNvPr>
          <p:cNvSpPr txBox="1"/>
          <p:nvPr/>
        </p:nvSpPr>
        <p:spPr>
          <a:xfrm>
            <a:off x="1038966" y="369334"/>
            <a:ext cx="6588333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4- What are the numbers of Feedbacks Ratings based on their degree of rate per year?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9508FF7D-6937-2A23-AF31-DD16CE58A0A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50327" y="3900587"/>
            <a:ext cx="6443345" cy="7524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9251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80D025-E1A2-AD2E-F9D2-DF2C15FE7BA8}"/>
              </a:ext>
            </a:extLst>
          </p:cNvPr>
          <p:cNvSpPr txBox="1"/>
          <p:nvPr/>
        </p:nvSpPr>
        <p:spPr>
          <a:xfrm>
            <a:off x="1282851" y="1103853"/>
            <a:ext cx="6100562" cy="166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SELECT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ch.Channel_Type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AS "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Reservation Channel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", SUM(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a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.Net_price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) AS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Total_sales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FROM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flights_activity_Fact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fa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JOIN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Channels_Dim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ch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ON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a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.Channel_key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ch.channel_key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GROUP BY 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ch.Channel_Type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ORDER BY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Total_sales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DESC;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36F96-E321-6DE4-A30E-306EB45A5D83}"/>
              </a:ext>
            </a:extLst>
          </p:cNvPr>
          <p:cNvSpPr txBox="1"/>
          <p:nvPr/>
        </p:nvSpPr>
        <p:spPr>
          <a:xfrm>
            <a:off x="1038966" y="697861"/>
            <a:ext cx="6894960" cy="30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4- </a:t>
            </a:r>
            <a:r>
              <a:rPr lang="en-US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Which Reservation Channel </a:t>
            </a:r>
            <a:r>
              <a:rPr lang="en-US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contributes</a:t>
            </a:r>
            <a:r>
              <a:rPr lang="en-US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more to the sales of the company?</a:t>
            </a:r>
            <a:endParaRPr lang="en-US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Gill Sans"/>
            </a:endParaRP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14953055-C582-CE39-BF49-4731877E2E3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56582" y="3062762"/>
            <a:ext cx="5753100" cy="8686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6472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80D025-E1A2-AD2E-F9D2-DF2C15FE7BA8}"/>
              </a:ext>
            </a:extLst>
          </p:cNvPr>
          <p:cNvSpPr txBox="1"/>
          <p:nvPr/>
        </p:nvSpPr>
        <p:spPr>
          <a:xfrm>
            <a:off x="1210074" y="1268116"/>
            <a:ext cx="6100562" cy="1387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SELECT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d.Year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d.Quarter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SUM(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a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.Profit</a:t>
            </a: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) AS 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"</a:t>
            </a:r>
            <a:r>
              <a:rPr lang="en-US" sz="1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Profit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"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   FROM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flights_activity_Fact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fa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JOIN </a:t>
            </a:r>
            <a:r>
              <a:rPr lang="en-US" sz="1100" dirty="0" err="1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Date_Dim</a:t>
            </a:r>
            <a:r>
              <a:rPr lang="en-US" sz="1100" dirty="0">
                <a:solidFill>
                  <a:srgbClr val="5943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d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ON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a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.Reservation_Ticket_Date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d.</a:t>
            </a:r>
            <a:r>
              <a:rPr lang="en-US" sz="1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full_date</a:t>
            </a:r>
            <a:endParaRPr lang="en-US" sz="1100" dirty="0">
              <a:effectLst/>
              <a:latin typeface="Gill Sans"/>
              <a:ea typeface="Gill Sans"/>
              <a:cs typeface="Gill Sans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B71E4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GROUP BY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d.Year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d.Quarter</a:t>
            </a:r>
            <a:r>
              <a:rPr 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 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36F96-E321-6DE4-A30E-306EB45A5D83}"/>
              </a:ext>
            </a:extLst>
          </p:cNvPr>
          <p:cNvSpPr txBox="1"/>
          <p:nvPr/>
        </p:nvSpPr>
        <p:spPr>
          <a:xfrm>
            <a:off x="1038966" y="697861"/>
            <a:ext cx="6894960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Gill Sans"/>
              </a:rPr>
              <a:t>5- What are the profits of the company per Quarter?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400" dirty="0">
              <a:effectLst/>
              <a:latin typeface="Gill Sans"/>
              <a:ea typeface="Gill Sans"/>
              <a:cs typeface="Gill Sans"/>
            </a:endParaRPr>
          </a:p>
        </p:txBody>
      </p:sp>
      <p:pic>
        <p:nvPicPr>
          <p:cNvPr id="2" name="image31.png">
            <a:extLst>
              <a:ext uri="{FF2B5EF4-FFF2-40B4-BE49-F238E27FC236}">
                <a16:creationId xmlns:a16="http://schemas.microsoft.com/office/drawing/2014/main" id="{A4A25589-BF91-2095-867B-52E9EC28591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825976" y="2885510"/>
            <a:ext cx="5229225" cy="111633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1438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463249" y="2571750"/>
            <a:ext cx="398470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Indexing 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535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436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39"/>
          <p:cNvGrpSpPr/>
          <p:nvPr/>
        </p:nvGrpSpPr>
        <p:grpSpPr>
          <a:xfrm>
            <a:off x="4276542" y="950661"/>
            <a:ext cx="591455" cy="590639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78091" y="2937458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need index in data warehouse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54"/>
          <p:cNvSpPr txBox="1">
            <a:spLocks noGrp="1"/>
          </p:cNvSpPr>
          <p:nvPr>
            <p:ph type="title"/>
          </p:nvPr>
        </p:nvSpPr>
        <p:spPr>
          <a:xfrm>
            <a:off x="1836234" y="338323"/>
            <a:ext cx="50996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Characteristics of indexed column </a:t>
            </a:r>
            <a:endParaRPr dirty="0"/>
          </a:p>
        </p:txBody>
      </p:sp>
      <p:sp>
        <p:nvSpPr>
          <p:cNvPr id="3162" name="Google Shape;3162;p54"/>
          <p:cNvSpPr txBox="1">
            <a:spLocks noGrp="1"/>
          </p:cNvSpPr>
          <p:nvPr>
            <p:ph type="subTitle" idx="1"/>
          </p:nvPr>
        </p:nvSpPr>
        <p:spPr>
          <a:xfrm>
            <a:off x="5557550" y="3185500"/>
            <a:ext cx="20385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 range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163" name="Google Shape;3163;p54"/>
          <p:cNvSpPr txBox="1">
            <a:spLocks noGrp="1"/>
          </p:cNvSpPr>
          <p:nvPr>
            <p:ph type="subTitle" idx="2"/>
          </p:nvPr>
        </p:nvSpPr>
        <p:spPr>
          <a:xfrm>
            <a:off x="3639300" y="1975375"/>
            <a:ext cx="18654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Distribution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164" name="Google Shape;3164;p54"/>
          <p:cNvSpPr txBox="1">
            <a:spLocks noGrp="1"/>
          </p:cNvSpPr>
          <p:nvPr>
            <p:ph type="subTitle" idx="3"/>
          </p:nvPr>
        </p:nvSpPr>
        <p:spPr>
          <a:xfrm>
            <a:off x="1634550" y="2783200"/>
            <a:ext cx="18654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Cardinality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165" name="Google Shape;3165;p54"/>
          <p:cNvSpPr/>
          <p:nvPr/>
        </p:nvSpPr>
        <p:spPr>
          <a:xfrm>
            <a:off x="3770875" y="2765825"/>
            <a:ext cx="1602300" cy="2377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54"/>
          <p:cNvSpPr/>
          <p:nvPr/>
        </p:nvSpPr>
        <p:spPr>
          <a:xfrm>
            <a:off x="5775650" y="3873425"/>
            <a:ext cx="1602300" cy="12702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54"/>
          <p:cNvSpPr/>
          <p:nvPr/>
        </p:nvSpPr>
        <p:spPr>
          <a:xfrm>
            <a:off x="1766100" y="3386650"/>
            <a:ext cx="1602300" cy="1757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0525D8-E586-B360-A3BF-BFAD9834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Indexing Techniques </a:t>
            </a:r>
          </a:p>
        </p:txBody>
      </p:sp>
    </p:spTree>
    <p:extLst>
      <p:ext uri="{BB962C8B-B14F-4D97-AF65-F5344CB8AC3E}">
        <p14:creationId xmlns:p14="http://schemas.microsoft.com/office/powerpoint/2010/main" val="3991905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4984169-B59A-0360-ABE6-DBCF1811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26" y="1458303"/>
            <a:ext cx="3566100" cy="1362600"/>
          </a:xfrm>
        </p:spPr>
        <p:txBody>
          <a:bodyPr/>
          <a:lstStyle/>
          <a:p>
            <a:r>
              <a:rPr lang="en-US" dirty="0"/>
              <a:t>B+-Tree indexes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53BA5C-3CC3-699B-7DEA-D5B11B4FE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126" y="2820903"/>
            <a:ext cx="3096000" cy="1495562"/>
          </a:xfrm>
        </p:spPr>
        <p:txBody>
          <a:bodyPr/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most used data structures to improve query processing time in operational databases. 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E23845-E9A8-3178-F28F-A71CEFB0D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75" y="1315179"/>
            <a:ext cx="4164738" cy="253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93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4984169-B59A-0360-ABE6-DBCF1811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162" y="1209150"/>
            <a:ext cx="3566100" cy="1362600"/>
          </a:xfrm>
        </p:spPr>
        <p:txBody>
          <a:bodyPr/>
          <a:lstStyle/>
          <a:p>
            <a:r>
              <a:rPr lang="en-US" dirty="0"/>
              <a:t>Bitmap Index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53BA5C-3CC3-699B-7DEA-D5B11B4FE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809" y="2787655"/>
            <a:ext cx="3096000" cy="769057"/>
          </a:xfrm>
        </p:spPr>
        <p:txBody>
          <a:bodyPr/>
          <a:lstStyle/>
          <a:p>
            <a:r>
              <a:rPr lang="en-US" dirty="0"/>
              <a:t>The bitmap representation is an alternate method of the row ids representation.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809B30-789D-59CB-E589-E533A1D940C4}"/>
              </a:ext>
            </a:extLst>
          </p:cNvPr>
          <p:cNvGrpSpPr/>
          <p:nvPr/>
        </p:nvGrpSpPr>
        <p:grpSpPr>
          <a:xfrm>
            <a:off x="4904815" y="851300"/>
            <a:ext cx="3724507" cy="4196486"/>
            <a:chOff x="0" y="0"/>
            <a:chExt cx="4141470" cy="4766276"/>
          </a:xfrm>
        </p:grpSpPr>
        <p:pic>
          <p:nvPicPr>
            <p:cNvPr id="5" name="Picture 4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020FDDD8-2D54-7FDA-3707-09EEAD86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30931"/>
              <a:ext cx="4141470" cy="13582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F858CA-41D1-6AFF-CD09-BCA56E303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1" y="0"/>
              <a:ext cx="4057015" cy="1408430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615811D-B060-5759-8195-46620BC9A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0" y="2792061"/>
              <a:ext cx="4093845" cy="197421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5559E77-08B4-DACD-041D-F61C32960E6C}"/>
              </a:ext>
            </a:extLst>
          </p:cNvPr>
          <p:cNvSpPr txBox="1"/>
          <p:nvPr/>
        </p:nvSpPr>
        <p:spPr>
          <a:xfrm>
            <a:off x="5322848" y="288327"/>
            <a:ext cx="3027421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Customers FROM Base Table WHERE Region = W AND Rating = L</a:t>
            </a:r>
          </a:p>
        </p:txBody>
      </p:sp>
    </p:spTree>
    <p:extLst>
      <p:ext uri="{BB962C8B-B14F-4D97-AF65-F5344CB8AC3E}">
        <p14:creationId xmlns:p14="http://schemas.microsoft.com/office/powerpoint/2010/main" val="232175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463249" y="2571750"/>
            <a:ext cx="398470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Business Processes And The Bus Matrix 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4984169-B59A-0360-ABE6-DBCF1811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6" y="1280612"/>
            <a:ext cx="3566100" cy="1362600"/>
          </a:xfrm>
        </p:spPr>
        <p:txBody>
          <a:bodyPr/>
          <a:lstStyle/>
          <a:p>
            <a:r>
              <a:rPr lang="en-US" dirty="0"/>
              <a:t>Join Indexes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53BA5C-3CC3-699B-7DEA-D5B11B4FE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666" y="2643212"/>
            <a:ext cx="3096000" cy="962345"/>
          </a:xfrm>
        </p:spPr>
        <p:txBody>
          <a:bodyPr/>
          <a:lstStyle/>
          <a:p>
            <a:r>
              <a:rPr lang="en-US" dirty="0"/>
              <a:t> The join index is created by joining R and S and projecting the result on R and S primary keys.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96BD0-2725-51AD-4CA2-407A2FBF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600" y="396811"/>
            <a:ext cx="3993861" cy="43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23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05;p63">
            <a:extLst>
              <a:ext uri="{FF2B5EF4-FFF2-40B4-BE49-F238E27FC236}">
                <a16:creationId xmlns:a16="http://schemas.microsoft.com/office/drawing/2014/main" id="{C38C7FF6-C277-C979-E6D3-D8E466FCE70E}"/>
              </a:ext>
            </a:extLst>
          </p:cNvPr>
          <p:cNvSpPr txBox="1">
            <a:spLocks/>
          </p:cNvSpPr>
          <p:nvPr/>
        </p:nvSpPr>
        <p:spPr>
          <a:xfrm>
            <a:off x="2103150" y="2032200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>
                <a:solidFill>
                  <a:schemeClr val="dk2"/>
                </a:solidFill>
                <a:latin typeface="Fjalla One"/>
                <a:sym typeface="Fjalla One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778615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DC9B5BF-3F77-BA24-1497-16F69D25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Business Processes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FC0A6F-F1F2-B14A-0B78-A716EB399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9149" y="821850"/>
            <a:ext cx="3791367" cy="3478800"/>
          </a:xfrm>
        </p:spPr>
        <p:txBody>
          <a:bodyPr/>
          <a:lstStyle/>
          <a:p>
            <a:r>
              <a:rPr lang="en-US" sz="2000" dirty="0"/>
              <a:t>Flights activity for Executives                  (Segments)</a:t>
            </a:r>
          </a:p>
          <a:p>
            <a:endParaRPr lang="en-US" sz="2000" dirty="0"/>
          </a:p>
          <a:p>
            <a:r>
              <a:rPr lang="en-US" sz="2000" dirty="0"/>
              <a:t>Marketing department                          (Leg &amp; Passenger)</a:t>
            </a:r>
          </a:p>
          <a:p>
            <a:endParaRPr lang="en-US" sz="2000" dirty="0"/>
          </a:p>
          <a:p>
            <a:r>
              <a:rPr lang="en-US" sz="2000" dirty="0"/>
              <a:t>Finance department      (Reservation) </a:t>
            </a:r>
          </a:p>
          <a:p>
            <a:endParaRPr lang="en-US" sz="2000" dirty="0"/>
          </a:p>
          <a:p>
            <a:r>
              <a:rPr lang="en-US" sz="2000" dirty="0"/>
              <a:t>Customer care                         (Customer interaction) </a:t>
            </a:r>
          </a:p>
        </p:txBody>
      </p:sp>
      <p:pic>
        <p:nvPicPr>
          <p:cNvPr id="12" name="Picture 11" descr="A satellite in outer space&#10;&#10;Description automatically generated with low confidence">
            <a:extLst>
              <a:ext uri="{FF2B5EF4-FFF2-40B4-BE49-F238E27FC236}">
                <a16:creationId xmlns:a16="http://schemas.microsoft.com/office/drawing/2014/main" id="{40B1DABD-A1EF-91A7-4D48-D9F7ACFA8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0" y="3442596"/>
            <a:ext cx="1285643" cy="1285643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F84ADD5-A486-36FA-0472-18CBF8857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046"/>
            <a:ext cx="9085997" cy="51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9708-1D82-9B3F-4560-EC969B6C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Bus Matrix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19D5F87-7867-F2A8-8B2E-AAF060AC715C}"/>
              </a:ext>
            </a:extLst>
          </p:cNvPr>
          <p:cNvSpPr txBox="1">
            <a:spLocks/>
          </p:cNvSpPr>
          <p:nvPr/>
        </p:nvSpPr>
        <p:spPr>
          <a:xfrm>
            <a:off x="4790702" y="1178689"/>
            <a:ext cx="3565648" cy="3478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>
              <a:solidFill>
                <a:schemeClr val="accent5"/>
              </a:solidFill>
              <a:latin typeface="Barlow Semi Condensed"/>
              <a:sym typeface="Barlow Semi Condensed"/>
            </a:endParaRPr>
          </a:p>
          <a:p>
            <a:endParaRPr lang="en-US" sz="2000" dirty="0">
              <a:solidFill>
                <a:schemeClr val="accent5"/>
              </a:solidFill>
              <a:latin typeface="Barlow Semi Condensed"/>
              <a:sym typeface="Barlow Semi Condensed"/>
            </a:endParaRPr>
          </a:p>
          <a:p>
            <a:endParaRPr lang="en-US" sz="2000" dirty="0">
              <a:solidFill>
                <a:schemeClr val="accent5"/>
              </a:solidFill>
              <a:latin typeface="Barlow Semi Condensed"/>
              <a:sym typeface="Barlow Semi Condensed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Barlow Semi Condensed"/>
                <a:sym typeface="Barlow Semi Condensed"/>
              </a:rPr>
              <a:t>Bus matrix is a tabular view for the dimensions and facts to easily identify which dimensions are shared to create the fact table.</a:t>
            </a:r>
          </a:p>
        </p:txBody>
      </p:sp>
    </p:spTree>
    <p:extLst>
      <p:ext uri="{BB962C8B-B14F-4D97-AF65-F5344CB8AC3E}">
        <p14:creationId xmlns:p14="http://schemas.microsoft.com/office/powerpoint/2010/main" val="3446464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9708-1D82-9B3F-4560-EC969B6C47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2888" y="343365"/>
            <a:ext cx="3567113" cy="1363663"/>
          </a:xfrm>
        </p:spPr>
        <p:txBody>
          <a:bodyPr/>
          <a:lstStyle/>
          <a:p>
            <a:r>
              <a:rPr lang="en-US" sz="4400" dirty="0"/>
              <a:t>Bus Matrix</a:t>
            </a:r>
            <a:endParaRPr lang="en-US" dirty="0"/>
          </a:p>
        </p:txBody>
      </p:sp>
      <p:pic>
        <p:nvPicPr>
          <p:cNvPr id="3" name="image32.png">
            <a:extLst>
              <a:ext uri="{FF2B5EF4-FFF2-40B4-BE49-F238E27FC236}">
                <a16:creationId xmlns:a16="http://schemas.microsoft.com/office/drawing/2014/main" id="{716C61B1-2274-A884-0115-99912261A90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67444" y="1722978"/>
            <a:ext cx="8045437" cy="232337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9424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463249" y="2571750"/>
            <a:ext cx="398470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Dimensional Modeling 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91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9708-1D82-9B3F-4560-EC969B6C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Dimensional Modeling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19D5F87-7867-F2A8-8B2E-AAF060AC715C}"/>
              </a:ext>
            </a:extLst>
          </p:cNvPr>
          <p:cNvSpPr txBox="1">
            <a:spLocks/>
          </p:cNvSpPr>
          <p:nvPr/>
        </p:nvSpPr>
        <p:spPr>
          <a:xfrm>
            <a:off x="5333395" y="891100"/>
            <a:ext cx="3565648" cy="3478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>
              <a:solidFill>
                <a:schemeClr val="accent5"/>
              </a:solidFill>
              <a:latin typeface="Barlow Semi Condensed"/>
              <a:sym typeface="Barlow Semi Condensed"/>
            </a:endParaRPr>
          </a:p>
          <a:p>
            <a:endParaRPr lang="en-US" sz="2000" dirty="0">
              <a:solidFill>
                <a:schemeClr val="accent5"/>
              </a:solidFill>
              <a:latin typeface="Barlow Semi Condensed"/>
              <a:sym typeface="Barlow Semi Condensed"/>
            </a:endParaRPr>
          </a:p>
          <a:p>
            <a:endParaRPr lang="en-US" sz="2000" dirty="0">
              <a:solidFill>
                <a:schemeClr val="accent5"/>
              </a:solidFill>
              <a:latin typeface="Barlow Semi Condensed"/>
              <a:sym typeface="Barlow Semi Condensed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Barlow Semi Condensed"/>
                <a:sym typeface="Barlow Semi Condensed"/>
              </a:rPr>
              <a:t>A data structure technique optimized for data storage in a Data warehouse.</a:t>
            </a:r>
          </a:p>
        </p:txBody>
      </p:sp>
    </p:spTree>
    <p:extLst>
      <p:ext uri="{BB962C8B-B14F-4D97-AF65-F5344CB8AC3E}">
        <p14:creationId xmlns:p14="http://schemas.microsoft.com/office/powerpoint/2010/main" val="138393782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1220</Words>
  <Application>Microsoft Office PowerPoint</Application>
  <PresentationFormat>On-screen Show (16:9)</PresentationFormat>
  <Paragraphs>203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Barlow Semi Condensed Medium</vt:lpstr>
      <vt:lpstr>Calibri</vt:lpstr>
      <vt:lpstr>Fjalla One</vt:lpstr>
      <vt:lpstr>Barlow Semi Condensed</vt:lpstr>
      <vt:lpstr>Gill Sans</vt:lpstr>
      <vt:lpstr>Technology Consulting by Slidesgo</vt:lpstr>
      <vt:lpstr>Data Warehouse Project </vt:lpstr>
      <vt:lpstr>Teammates</vt:lpstr>
      <vt:lpstr>Table of Contents</vt:lpstr>
      <vt:lpstr>The Business Processes And The Bus Matrix </vt:lpstr>
      <vt:lpstr>The Business Processes</vt:lpstr>
      <vt:lpstr>Bus Matrix</vt:lpstr>
      <vt:lpstr>Bus Matrix</vt:lpstr>
      <vt:lpstr>The Dimensional Modeling </vt:lpstr>
      <vt:lpstr>Dimensional Modeling</vt:lpstr>
      <vt:lpstr>First Draft </vt:lpstr>
      <vt:lpstr>PowerPoint Presentation</vt:lpstr>
      <vt:lpstr>The Business Processes and their granularity </vt:lpstr>
      <vt:lpstr>PowerPoint Presentation</vt:lpstr>
      <vt:lpstr>PowerPoint Presentation</vt:lpstr>
      <vt:lpstr>PowerPoint Presentation</vt:lpstr>
      <vt:lpstr>PowerPoint Presentation</vt:lpstr>
      <vt:lpstr> Final Logical Model </vt:lpstr>
      <vt:lpstr>PowerPoint Presentation</vt:lpstr>
      <vt:lpstr>Physical Data Model</vt:lpstr>
      <vt:lpstr>PowerPoint Presentation</vt:lpstr>
      <vt:lpstr>Translate logical model to physical model </vt:lpstr>
      <vt:lpstr>Create the table in oracle DBMS </vt:lpstr>
      <vt:lpstr>Create the table in oracle DBMS </vt:lpstr>
      <vt:lpstr>Insert Data in Dimensions</vt:lpstr>
      <vt:lpstr>Insert Data in Facts </vt:lpstr>
      <vt:lpstr>Insert Data in Facts Measures</vt:lpstr>
      <vt:lpstr>SQL Queries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Indexing </vt:lpstr>
      <vt:lpstr>why do we need index in data warehouse</vt:lpstr>
      <vt:lpstr>Characteristics of indexed column </vt:lpstr>
      <vt:lpstr>Indexing Techniques </vt:lpstr>
      <vt:lpstr>B+-Tree indexes </vt:lpstr>
      <vt:lpstr>Bitmap Index</vt:lpstr>
      <vt:lpstr>Join Indexes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Warehouse Project</dc:title>
  <dc:creator>Safia Zahran</dc:creator>
  <cp:lastModifiedBy>Amr Ellakany</cp:lastModifiedBy>
  <cp:revision>15</cp:revision>
  <dcterms:modified xsi:type="dcterms:W3CDTF">2023-05-23T21:52:55Z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2023-05-23T19:16:26Z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05e6d51d-de56-4ed0-b2d4-5106599fb917</vt:lpwstr>
  </property>
  <property fmtid="{D5CDD505-2E9C-101B-9397-08002B2CF9AE}" pid="7" name="MSIP_Label_defa4170-0d19-0005-0004-bc88714345d2_ActionId">
    <vt:lpwstr>cd582990-6095-43ea-aa0b-15480f32e1ba</vt:lpwstr>
  </property>
  <property fmtid="{D5CDD505-2E9C-101B-9397-08002B2CF9AE}" pid="8" name="MSIP_Label_defa4170-0d19-0005-0004-bc88714345d2_ContentBits">
    <vt:lpwstr>0</vt:lpwstr>
  </property>
</Properties>
</file>